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77" r:id="rId11"/>
    <p:sldId id="278" r:id="rId12"/>
    <p:sldId id="265" r:id="rId13"/>
    <p:sldId id="266" r:id="rId14"/>
    <p:sldId id="275" r:id="rId15"/>
    <p:sldId id="267" r:id="rId16"/>
    <p:sldId id="268" r:id="rId17"/>
    <p:sldId id="269" r:id="rId18"/>
    <p:sldId id="279" r:id="rId19"/>
    <p:sldId id="272" r:id="rId20"/>
    <p:sldId id="287" r:id="rId21"/>
    <p:sldId id="273" r:id="rId22"/>
    <p:sldId id="274" r:id="rId23"/>
    <p:sldId id="276" r:id="rId24"/>
    <p:sldId id="271" r:id="rId25"/>
    <p:sldId id="281" r:id="rId26"/>
    <p:sldId id="282" r:id="rId27"/>
    <p:sldId id="283" r:id="rId28"/>
    <p:sldId id="284" r:id="rId29"/>
    <p:sldId id="285" r:id="rId30"/>
    <p:sldId id="286" r:id="rId31"/>
    <p:sldId id="280" r:id="rId32"/>
    <p:sldId id="288" r:id="rId33"/>
    <p:sldId id="290" r:id="rId34"/>
    <p:sldId id="289" r:id="rId35"/>
    <p:sldId id="291" r:id="rId36"/>
    <p:sldId id="292" r:id="rId37"/>
    <p:sldId id="293" r:id="rId38"/>
    <p:sldId id="294" r:id="rId39"/>
    <p:sldId id="295" r:id="rId40"/>
    <p:sldId id="296" r:id="rId41"/>
    <p:sldId id="270" r:id="rId42"/>
    <p:sldId id="297" r:id="rId43"/>
    <p:sldId id="298" r:id="rId44"/>
    <p:sldId id="299" r:id="rId45"/>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charset="0"/>
        <a:ea typeface="+mn-ea"/>
        <a:cs typeface="+mn-cs"/>
      </a:defRPr>
    </a:lvl5pPr>
    <a:lvl6pPr marL="2286000" algn="l" defTabSz="914400" rtl="0" eaLnBrk="1" latinLnBrk="0" hangingPunct="1">
      <a:defRPr sz="2800" kern="1200">
        <a:solidFill>
          <a:schemeClr val="tx1"/>
        </a:solidFill>
        <a:latin typeface="Times New Roman" charset="0"/>
        <a:ea typeface="+mn-ea"/>
        <a:cs typeface="+mn-cs"/>
      </a:defRPr>
    </a:lvl6pPr>
    <a:lvl7pPr marL="2743200" algn="l" defTabSz="914400" rtl="0" eaLnBrk="1" latinLnBrk="0" hangingPunct="1">
      <a:defRPr sz="2800" kern="1200">
        <a:solidFill>
          <a:schemeClr val="tx1"/>
        </a:solidFill>
        <a:latin typeface="Times New Roman" charset="0"/>
        <a:ea typeface="+mn-ea"/>
        <a:cs typeface="+mn-cs"/>
      </a:defRPr>
    </a:lvl7pPr>
    <a:lvl8pPr marL="3200400" algn="l" defTabSz="914400" rtl="0" eaLnBrk="1" latinLnBrk="0" hangingPunct="1">
      <a:defRPr sz="2800" kern="1200">
        <a:solidFill>
          <a:schemeClr val="tx1"/>
        </a:solidFill>
        <a:latin typeface="Times New Roman" charset="0"/>
        <a:ea typeface="+mn-ea"/>
        <a:cs typeface="+mn-cs"/>
      </a:defRPr>
    </a:lvl8pPr>
    <a:lvl9pPr marL="3657600" algn="l" defTabSz="914400" rtl="0" eaLnBrk="1" latinLnBrk="0" hangingPunct="1">
      <a:defRPr sz="28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CCFFCC"/>
    <a:srgbClr val="0066CC"/>
    <a:srgbClr val="FF9900"/>
    <a:srgbClr val="00FF00"/>
    <a:srgbClr val="66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90929"/>
  </p:normalViewPr>
  <p:slideViewPr>
    <p:cSldViewPr>
      <p:cViewPr varScale="1">
        <p:scale>
          <a:sx n="35" d="100"/>
          <a:sy n="35" d="100"/>
        </p:scale>
        <p:origin x="-12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63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B718442-BE82-4A91-9C2E-07A5124D149B}" type="datetimeFigureOut">
              <a:rPr lang="en-US" smtClean="0"/>
              <a:t>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78119D3-5DAD-4093-A4D6-EEA6D622DCC2}" type="slidenum">
              <a:rPr lang="en-US" smtClean="0"/>
              <a:t>‹#›</a:t>
            </a:fld>
            <a:endParaRPr lang="en-US"/>
          </a:p>
        </p:txBody>
      </p:sp>
    </p:spTree>
    <p:extLst>
      <p:ext uri="{BB962C8B-B14F-4D97-AF65-F5344CB8AC3E}">
        <p14:creationId xmlns:p14="http://schemas.microsoft.com/office/powerpoint/2010/main" val="285975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smtClean="0">
                <a:latin typeface="Times" charset="0"/>
              </a:defRPr>
            </a:lvl1pPr>
          </a:lstStyle>
          <a:p>
            <a:pPr>
              <a:defRPr/>
            </a:pPr>
            <a:endParaRPr lang="en-US"/>
          </a:p>
        </p:txBody>
      </p:sp>
      <p:sp>
        <p:nvSpPr>
          <p:cNvPr id="1433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Times"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smtClean="0">
                <a:latin typeface="Times" charset="0"/>
              </a:defRPr>
            </a:lvl1pPr>
          </a:lstStyle>
          <a:p>
            <a:pPr>
              <a:defRPr/>
            </a:pPr>
            <a:endParaRPr lang="en-US"/>
          </a:p>
        </p:txBody>
      </p:sp>
      <p:sp>
        <p:nvSpPr>
          <p:cNvPr id="1434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smtClean="0">
                <a:latin typeface="Times" charset="0"/>
              </a:defRPr>
            </a:lvl1pPr>
          </a:lstStyle>
          <a:p>
            <a:pPr>
              <a:defRPr/>
            </a:pPr>
            <a:fld id="{C7B32CF8-EFD1-4E9D-A389-35E3C7D95A71}" type="slidenum">
              <a:rPr lang="en-US"/>
              <a:pPr>
                <a:defRPr/>
              </a:pPr>
              <a:t>‹#›</a:t>
            </a:fld>
            <a:endParaRPr lang="en-US"/>
          </a:p>
        </p:txBody>
      </p:sp>
    </p:spTree>
    <p:extLst>
      <p:ext uri="{BB962C8B-B14F-4D97-AF65-F5344CB8AC3E}">
        <p14:creationId xmlns:p14="http://schemas.microsoft.com/office/powerpoint/2010/main" val="1290959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BAD2EA6A-8FF6-4808-8CA6-2B5BC2ED54A9}" type="slidenum">
              <a:rPr lang="en-US"/>
              <a:pPr/>
              <a:t>8</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8EAF6C3D-BD4D-4918-85C8-B0C7C0F51DE5}" type="slidenum">
              <a:rPr lang="en-US"/>
              <a:pPr/>
              <a:t>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pic>
        <p:nvPicPr>
          <p:cNvPr id="5" name="Picture 3" descr="A:\minispir.GIF"/>
          <p:cNvPicPr>
            <a:picLocks noChangeAspect="1" noChangeArrowheads="1"/>
          </p:cNvPicPr>
          <p:nvPr/>
        </p:nvPicPr>
        <p:blipFill>
          <a:blip r:embed="rId3"/>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cstate="print"/>
            <a:srcRect/>
            <a:tile tx="0" ty="0" sx="100000" sy="100000" flip="none" algn="tl"/>
          </a:blipFill>
          <a:ln w="9525">
            <a:noFill/>
            <a:miter lim="800000"/>
            <a:headEnd/>
            <a:tailEnd/>
          </a:ln>
          <a:effectLst/>
        </p:spPr>
        <p:txBody>
          <a:bodyPr wrap="none" anchor="ctr"/>
          <a:lstStyle/>
          <a:p>
            <a:pPr>
              <a:defRPr/>
            </a:pPr>
            <a:endParaRPr lang="en-US"/>
          </a:p>
        </p:txBody>
      </p:sp>
      <p:pic>
        <p:nvPicPr>
          <p:cNvPr id="7" name="Picture 5" descr="A:\minispir.GIF"/>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a:ln w="9525">
            <a:noFill/>
            <a:miter lim="800000"/>
            <a:headEnd/>
            <a:tailEnd/>
          </a:ln>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half" idx="10"/>
          </p:nvPr>
        </p:nvSpPr>
        <p:spPr>
          <a:xfrm>
            <a:off x="1117600" y="6115050"/>
            <a:ext cx="1930400" cy="514350"/>
          </a:xfrm>
        </p:spPr>
        <p:txBody>
          <a:bodyPr/>
          <a:lstStyle>
            <a:lvl1pPr>
              <a:defRPr smtClean="0">
                <a:solidFill>
                  <a:srgbClr val="CC9864"/>
                </a:solidFill>
              </a:defRPr>
            </a:lvl1pPr>
          </a:lstStyle>
          <a:p>
            <a:pPr>
              <a:defRPr/>
            </a:pPr>
            <a:endParaRPr lang="en-US"/>
          </a:p>
        </p:txBody>
      </p:sp>
      <p:sp>
        <p:nvSpPr>
          <p:cNvPr id="9" name="Rectangle 9"/>
          <p:cNvSpPr>
            <a:spLocks noGrp="1" noChangeArrowheads="1"/>
          </p:cNvSpPr>
          <p:nvPr>
            <p:ph type="ftr" sz="quarter" idx="11"/>
          </p:nvPr>
        </p:nvSpPr>
        <p:spPr>
          <a:xfrm>
            <a:off x="3556000" y="6115050"/>
            <a:ext cx="2844800" cy="514350"/>
          </a:xfrm>
        </p:spPr>
        <p:txBody>
          <a:bodyPr/>
          <a:lstStyle>
            <a:lvl1pPr>
              <a:defRPr smtClean="0">
                <a:solidFill>
                  <a:srgbClr val="CC9864"/>
                </a:solidFill>
              </a:defRPr>
            </a:lvl1pPr>
          </a:lstStyle>
          <a:p>
            <a:pPr>
              <a:defRPr/>
            </a:pPr>
            <a:endParaRPr lang="en-US"/>
          </a:p>
        </p:txBody>
      </p:sp>
      <p:sp>
        <p:nvSpPr>
          <p:cNvPr id="10" name="Rectangle 10"/>
          <p:cNvSpPr>
            <a:spLocks noGrp="1" noChangeArrowheads="1"/>
          </p:cNvSpPr>
          <p:nvPr>
            <p:ph type="sldNum" sz="quarter" idx="12"/>
          </p:nvPr>
        </p:nvSpPr>
        <p:spPr>
          <a:xfrm>
            <a:off x="7010400" y="6115050"/>
            <a:ext cx="1828800" cy="514350"/>
          </a:xfrm>
        </p:spPr>
        <p:txBody>
          <a:bodyPr/>
          <a:lstStyle>
            <a:lvl1pPr>
              <a:defRPr smtClean="0">
                <a:solidFill>
                  <a:srgbClr val="CC9864"/>
                </a:solidFill>
              </a:defRPr>
            </a:lvl1pPr>
          </a:lstStyle>
          <a:p>
            <a:pPr>
              <a:defRPr/>
            </a:pPr>
            <a:fld id="{78FB7D2C-0862-4BC9-BA80-A7376CC40A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F9F41442-5852-497E-B8DB-4BE7FBED0E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40005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0005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69BA96F9-596C-4B97-BDDB-8F8453B37E6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9200" y="1771650"/>
            <a:ext cx="3810000" cy="4114800"/>
          </a:xfrm>
        </p:spPr>
        <p:txBody>
          <a:bodyPr/>
          <a:lstStyle/>
          <a:p>
            <a:pPr lvl="0"/>
            <a:endParaRPr lang="en-US" noProof="0" smtClean="0"/>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8097ECD5-908F-46DD-A012-790198D3184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6800" y="1771650"/>
            <a:ext cx="3810000" cy="4114800"/>
          </a:xfrm>
        </p:spPr>
        <p:txBody>
          <a:bodyPr/>
          <a:lstStyle/>
          <a:p>
            <a:pPr lvl="0"/>
            <a:endParaRPr lang="en-US" noProof="0" smtClean="0"/>
          </a:p>
        </p:txBody>
      </p:sp>
      <p:sp>
        <p:nvSpPr>
          <p:cNvPr id="4" name="Text Placeholder 3"/>
          <p:cNvSpPr>
            <a:spLocks noGrp="1"/>
          </p:cNvSpPr>
          <p:nvPr>
            <p:ph type="body" sz="half" idx="2"/>
          </p:nvPr>
        </p:nvSpPr>
        <p:spPr>
          <a:xfrm>
            <a:off x="5029200" y="17716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AFED8783-342A-4F7D-BE31-A7D93FAEE24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000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7716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66800" y="390525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CC5DC06B-C6E1-467C-AC4B-F5E6AAB18C2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40005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3"/>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ftr" sz="quarter" idx="11"/>
          </p:nvPr>
        </p:nvSpPr>
        <p:spPr>
          <a:ln/>
        </p:spPr>
        <p:txBody>
          <a:bodyPr/>
          <a:lstStyle>
            <a:lvl1pPr>
              <a:defRPr/>
            </a:lvl1pPr>
          </a:lstStyle>
          <a:p>
            <a:pPr>
              <a:defRPr/>
            </a:pPr>
            <a:endParaRPr lang="en-US"/>
          </a:p>
        </p:txBody>
      </p:sp>
      <p:sp>
        <p:nvSpPr>
          <p:cNvPr id="5" name="Rectangle 35"/>
          <p:cNvSpPr>
            <a:spLocks noGrp="1" noChangeArrowheads="1"/>
          </p:cNvSpPr>
          <p:nvPr>
            <p:ph type="sldNum" sz="quarter" idx="12"/>
          </p:nvPr>
        </p:nvSpPr>
        <p:spPr>
          <a:ln/>
        </p:spPr>
        <p:txBody>
          <a:bodyPr/>
          <a:lstStyle>
            <a:lvl1pPr>
              <a:defRPr/>
            </a:lvl1pPr>
          </a:lstStyle>
          <a:p>
            <a:pPr>
              <a:defRPr/>
            </a:pPr>
            <a:fld id="{DF9BA35F-1E4F-4E5B-BD70-AF3B158813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9C0C6D2A-B375-41B7-866C-0AEBF828EF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3"/>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ftr" sz="quarter" idx="11"/>
          </p:nvPr>
        </p:nvSpPr>
        <p:spPr>
          <a:ln/>
        </p:spPr>
        <p:txBody>
          <a:bodyPr/>
          <a:lstStyle>
            <a:lvl1pPr>
              <a:defRPr/>
            </a:lvl1pPr>
          </a:lstStyle>
          <a:p>
            <a:pPr>
              <a:defRPr/>
            </a:pPr>
            <a:endParaRPr lang="en-US"/>
          </a:p>
        </p:txBody>
      </p:sp>
      <p:sp>
        <p:nvSpPr>
          <p:cNvPr id="6" name="Rectangle 35"/>
          <p:cNvSpPr>
            <a:spLocks noGrp="1" noChangeArrowheads="1"/>
          </p:cNvSpPr>
          <p:nvPr>
            <p:ph type="sldNum" sz="quarter" idx="12"/>
          </p:nvPr>
        </p:nvSpPr>
        <p:spPr>
          <a:ln/>
        </p:spPr>
        <p:txBody>
          <a:bodyPr/>
          <a:lstStyle>
            <a:lvl1pPr>
              <a:defRPr/>
            </a:lvl1pPr>
          </a:lstStyle>
          <a:p>
            <a:pPr>
              <a:defRPr/>
            </a:pPr>
            <a:fld id="{7408E927-1340-4DD4-95CF-89973D50C1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5E669064-7468-43C2-B5C4-6769BE776F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3"/>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ftr" sz="quarter" idx="11"/>
          </p:nvPr>
        </p:nvSpPr>
        <p:spPr>
          <a:ln/>
        </p:spPr>
        <p:txBody>
          <a:bodyPr/>
          <a:lstStyle>
            <a:lvl1pPr>
              <a:defRPr/>
            </a:lvl1pPr>
          </a:lstStyle>
          <a:p>
            <a:pPr>
              <a:defRPr/>
            </a:pPr>
            <a:endParaRPr lang="en-US"/>
          </a:p>
        </p:txBody>
      </p:sp>
      <p:sp>
        <p:nvSpPr>
          <p:cNvPr id="9" name="Rectangle 35"/>
          <p:cNvSpPr>
            <a:spLocks noGrp="1" noChangeArrowheads="1"/>
          </p:cNvSpPr>
          <p:nvPr>
            <p:ph type="sldNum" sz="quarter" idx="12"/>
          </p:nvPr>
        </p:nvSpPr>
        <p:spPr>
          <a:ln/>
        </p:spPr>
        <p:txBody>
          <a:bodyPr/>
          <a:lstStyle>
            <a:lvl1pPr>
              <a:defRPr/>
            </a:lvl1pPr>
          </a:lstStyle>
          <a:p>
            <a:pPr>
              <a:defRPr/>
            </a:pPr>
            <a:fld id="{5F04DD25-5283-4840-B9CC-31DE83B186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3"/>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ftr" sz="quarter" idx="11"/>
          </p:nvPr>
        </p:nvSpPr>
        <p:spPr>
          <a:ln/>
        </p:spPr>
        <p:txBody>
          <a:bodyPr/>
          <a:lstStyle>
            <a:lvl1pPr>
              <a:defRPr/>
            </a:lvl1pPr>
          </a:lstStyle>
          <a:p>
            <a:pPr>
              <a:defRPr/>
            </a:pPr>
            <a:endParaRPr lang="en-US"/>
          </a:p>
        </p:txBody>
      </p:sp>
      <p:sp>
        <p:nvSpPr>
          <p:cNvPr id="5" name="Rectangle 35"/>
          <p:cNvSpPr>
            <a:spLocks noGrp="1" noChangeArrowheads="1"/>
          </p:cNvSpPr>
          <p:nvPr>
            <p:ph type="sldNum" sz="quarter" idx="12"/>
          </p:nvPr>
        </p:nvSpPr>
        <p:spPr>
          <a:ln/>
        </p:spPr>
        <p:txBody>
          <a:bodyPr/>
          <a:lstStyle>
            <a:lvl1pPr>
              <a:defRPr/>
            </a:lvl1pPr>
          </a:lstStyle>
          <a:p>
            <a:pPr>
              <a:defRPr/>
            </a:pPr>
            <a:fld id="{A55A3E98-CA00-4FB4-B249-2C65D7EDE1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3"/>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ftr" sz="quarter" idx="11"/>
          </p:nvPr>
        </p:nvSpPr>
        <p:spPr>
          <a:ln/>
        </p:spPr>
        <p:txBody>
          <a:bodyPr/>
          <a:lstStyle>
            <a:lvl1pPr>
              <a:defRPr/>
            </a:lvl1pPr>
          </a:lstStyle>
          <a:p>
            <a:pPr>
              <a:defRPr/>
            </a:pPr>
            <a:endParaRPr lang="en-US"/>
          </a:p>
        </p:txBody>
      </p:sp>
      <p:sp>
        <p:nvSpPr>
          <p:cNvPr id="4" name="Rectangle 35"/>
          <p:cNvSpPr>
            <a:spLocks noGrp="1" noChangeArrowheads="1"/>
          </p:cNvSpPr>
          <p:nvPr>
            <p:ph type="sldNum" sz="quarter" idx="12"/>
          </p:nvPr>
        </p:nvSpPr>
        <p:spPr>
          <a:ln/>
        </p:spPr>
        <p:txBody>
          <a:bodyPr/>
          <a:lstStyle>
            <a:lvl1pPr>
              <a:defRPr/>
            </a:lvl1pPr>
          </a:lstStyle>
          <a:p>
            <a:pPr>
              <a:defRPr/>
            </a:pPr>
            <a:fld id="{84654228-5A5D-4487-BDD2-F61312B98F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81F38FEF-8507-4084-9EF7-9FD9C1C291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3"/>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ftr" sz="quarter" idx="11"/>
          </p:nvPr>
        </p:nvSpPr>
        <p:spPr>
          <a:ln/>
        </p:spPr>
        <p:txBody>
          <a:bodyPr/>
          <a:lstStyle>
            <a:lvl1pPr>
              <a:defRPr/>
            </a:lvl1pPr>
          </a:lstStyle>
          <a:p>
            <a:pPr>
              <a:defRPr/>
            </a:pPr>
            <a:endParaRPr lang="en-US"/>
          </a:p>
        </p:txBody>
      </p:sp>
      <p:sp>
        <p:nvSpPr>
          <p:cNvPr id="7" name="Rectangle 35"/>
          <p:cNvSpPr>
            <a:spLocks noGrp="1" noChangeArrowheads="1"/>
          </p:cNvSpPr>
          <p:nvPr>
            <p:ph type="sldNum" sz="quarter" idx="12"/>
          </p:nvPr>
        </p:nvSpPr>
        <p:spPr>
          <a:ln/>
        </p:spPr>
        <p:txBody>
          <a:bodyPr/>
          <a:lstStyle>
            <a:lvl1pPr>
              <a:defRPr/>
            </a:lvl1pPr>
          </a:lstStyle>
          <a:p>
            <a:pPr>
              <a:defRPr/>
            </a:pPr>
            <a:fld id="{81F36C33-FB05-4122-A0A2-798999303A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8C735A"/>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0800"/>
            <a:ext cx="8926513" cy="6743700"/>
            <a:chOff x="0" y="42"/>
            <a:chExt cx="4217" cy="5664"/>
          </a:xfrm>
        </p:grpSpPr>
        <p:grpSp>
          <p:nvGrpSpPr>
            <p:cNvPr id="1032" name="Group 3"/>
            <p:cNvGrpSpPr>
              <a:grpSpLocks/>
            </p:cNvGrpSpPr>
            <p:nvPr/>
          </p:nvGrpSpPr>
          <p:grpSpPr bwMode="auto">
            <a:xfrm>
              <a:off x="0" y="42"/>
              <a:ext cx="4217" cy="5664"/>
              <a:chOff x="0" y="42"/>
              <a:chExt cx="4217" cy="5664"/>
            </a:xfrm>
          </p:grpSpPr>
          <p:sp>
            <p:nvSpPr>
              <p:cNvPr id="2052" name="Rectangle 4"/>
              <p:cNvSpPr>
                <a:spLocks noChangeArrowheads="1"/>
              </p:cNvSpPr>
              <p:nvPr/>
            </p:nvSpPr>
            <p:spPr bwMode="ltGray">
              <a:xfrm>
                <a:off x="250" y="169"/>
                <a:ext cx="3967" cy="5432"/>
              </a:xfrm>
              <a:prstGeom prst="rect">
                <a:avLst/>
              </a:prstGeom>
              <a:solidFill>
                <a:schemeClr val="bg1"/>
              </a:solidFill>
              <a:ln w="9525">
                <a:noFill/>
                <a:miter lim="800000"/>
                <a:headEnd/>
                <a:tailEnd/>
              </a:ln>
            </p:spPr>
            <p:txBody>
              <a:bodyPr wrap="none" anchor="ctr"/>
              <a:lstStyle/>
              <a:p>
                <a:pPr>
                  <a:defRPr/>
                </a:pPr>
                <a:endParaRPr lang="en-US"/>
              </a:p>
            </p:txBody>
          </p:sp>
          <p:pic>
            <p:nvPicPr>
              <p:cNvPr id="1057" name="Picture 5" descr="A:\minispir.GIF"/>
              <p:cNvPicPr>
                <a:picLocks noChangeAspect="1" noChangeArrowheads="1"/>
              </p:cNvPicPr>
              <p:nvPr/>
            </p:nvPicPr>
            <p:blipFill>
              <a:blip r:embed="rId17"/>
              <a:srcRect/>
              <a:stretch>
                <a:fillRect/>
              </a:stretch>
            </p:blipFill>
            <p:spPr bwMode="ltGray">
              <a:xfrm>
                <a:off x="0" y="42"/>
                <a:ext cx="558" cy="3600"/>
              </a:xfrm>
              <a:prstGeom prst="rect">
                <a:avLst/>
              </a:prstGeom>
              <a:noFill/>
              <a:ln w="9525">
                <a:noFill/>
                <a:miter lim="800000"/>
                <a:headEnd/>
                <a:tailEnd/>
              </a:ln>
            </p:spPr>
          </p:pic>
          <p:sp>
            <p:nvSpPr>
              <p:cNvPr id="2054" name="Rectangle 6"/>
              <p:cNvSpPr>
                <a:spLocks noChangeArrowheads="1"/>
              </p:cNvSpPr>
              <p:nvPr/>
            </p:nvSpPr>
            <p:spPr bwMode="ltGray">
              <a:xfrm>
                <a:off x="282" y="3469"/>
                <a:ext cx="492" cy="384"/>
              </a:xfrm>
              <a:prstGeom prst="rect">
                <a:avLst/>
              </a:prstGeom>
              <a:solidFill>
                <a:schemeClr val="bg1"/>
              </a:solidFill>
              <a:ln w="9525">
                <a:noFill/>
                <a:miter lim="800000"/>
                <a:headEnd/>
                <a:tailEnd/>
              </a:ln>
            </p:spPr>
            <p:txBody>
              <a:bodyPr wrap="none" anchor="ctr"/>
              <a:lstStyle/>
              <a:p>
                <a:pPr>
                  <a:defRPr/>
                </a:pPr>
                <a:endParaRPr lang="en-US"/>
              </a:p>
            </p:txBody>
          </p:sp>
          <p:pic>
            <p:nvPicPr>
              <p:cNvPr id="1059" name="Picture 7" descr="A:\minispir.GIF"/>
              <p:cNvPicPr>
                <a:picLocks noChangeAspect="1" noChangeArrowheads="1"/>
              </p:cNvPicPr>
              <p:nvPr/>
            </p:nvPicPr>
            <p:blipFill>
              <a:blip r:embed="rId17"/>
              <a:srcRect t="39999"/>
              <a:stretch>
                <a:fillRect/>
              </a:stretch>
            </p:blipFill>
            <p:spPr bwMode="ltGray">
              <a:xfrm>
                <a:off x="0" y="3546"/>
                <a:ext cx="558" cy="2160"/>
              </a:xfrm>
              <a:prstGeom prst="rect">
                <a:avLst/>
              </a:prstGeom>
              <a:noFill/>
              <a:ln w="9525">
                <a:noFill/>
                <a:miter lim="800000"/>
                <a:headEnd/>
                <a:tailEnd/>
              </a:ln>
            </p:spPr>
          </p:pic>
        </p:grpSp>
        <p:grpSp>
          <p:nvGrpSpPr>
            <p:cNvPr id="1033" name="Group 8"/>
            <p:cNvGrpSpPr>
              <a:grpSpLocks/>
            </p:cNvGrpSpPr>
            <p:nvPr/>
          </p:nvGrpSpPr>
          <p:grpSpPr bwMode="auto">
            <a:xfrm>
              <a:off x="543" y="1296"/>
              <a:ext cx="3658" cy="4032"/>
              <a:chOff x="198" y="1296"/>
              <a:chExt cx="3658" cy="4032"/>
            </a:xfrm>
          </p:grpSpPr>
          <p:sp>
            <p:nvSpPr>
              <p:cNvPr id="2057" name="Line 9"/>
              <p:cNvSpPr>
                <a:spLocks noChangeShapeType="1"/>
              </p:cNvSpPr>
              <p:nvPr/>
            </p:nvSpPr>
            <p:spPr bwMode="ltGray">
              <a:xfrm>
                <a:off x="198" y="1297"/>
                <a:ext cx="3658" cy="0"/>
              </a:xfrm>
              <a:prstGeom prst="line">
                <a:avLst/>
              </a:prstGeom>
              <a:noFill/>
              <a:ln w="9525">
                <a:solidFill>
                  <a:schemeClr val="bg2"/>
                </a:solidFill>
                <a:round/>
                <a:headEnd/>
                <a:tailEnd/>
              </a:ln>
            </p:spPr>
            <p:txBody>
              <a:bodyPr wrap="none" anchor="ctr"/>
              <a:lstStyle/>
              <a:p>
                <a:pPr>
                  <a:defRPr/>
                </a:pPr>
                <a:endParaRPr lang="en-US"/>
              </a:p>
            </p:txBody>
          </p:sp>
          <p:sp>
            <p:nvSpPr>
              <p:cNvPr id="2058" name="Line 10"/>
              <p:cNvSpPr>
                <a:spLocks noChangeShapeType="1"/>
              </p:cNvSpPr>
              <p:nvPr/>
            </p:nvSpPr>
            <p:spPr bwMode="ltGray">
              <a:xfrm>
                <a:off x="198" y="1489"/>
                <a:ext cx="3658" cy="0"/>
              </a:xfrm>
              <a:prstGeom prst="line">
                <a:avLst/>
              </a:prstGeom>
              <a:noFill/>
              <a:ln w="9525">
                <a:solidFill>
                  <a:schemeClr val="bg2"/>
                </a:solidFill>
                <a:round/>
                <a:headEnd/>
                <a:tailEnd/>
              </a:ln>
            </p:spPr>
            <p:txBody>
              <a:bodyPr wrap="none" anchor="ctr"/>
              <a:lstStyle/>
              <a:p>
                <a:pPr>
                  <a:defRPr/>
                </a:pPr>
                <a:endParaRPr lang="en-US"/>
              </a:p>
            </p:txBody>
          </p:sp>
          <p:sp>
            <p:nvSpPr>
              <p:cNvPr id="2059" name="Line 11"/>
              <p:cNvSpPr>
                <a:spLocks noChangeShapeType="1"/>
              </p:cNvSpPr>
              <p:nvPr/>
            </p:nvSpPr>
            <p:spPr bwMode="ltGray">
              <a:xfrm>
                <a:off x="198" y="1681"/>
                <a:ext cx="3658" cy="0"/>
              </a:xfrm>
              <a:prstGeom prst="line">
                <a:avLst/>
              </a:prstGeom>
              <a:noFill/>
              <a:ln w="9525">
                <a:solidFill>
                  <a:schemeClr val="bg2"/>
                </a:solidFill>
                <a:round/>
                <a:headEnd/>
                <a:tailEnd/>
              </a:ln>
            </p:spPr>
            <p:txBody>
              <a:bodyPr wrap="none" anchor="ctr"/>
              <a:lstStyle/>
              <a:p>
                <a:pPr>
                  <a:defRPr/>
                </a:pPr>
                <a:endParaRPr lang="en-US"/>
              </a:p>
            </p:txBody>
          </p:sp>
          <p:sp>
            <p:nvSpPr>
              <p:cNvPr id="2060" name="Line 12"/>
              <p:cNvSpPr>
                <a:spLocks noChangeShapeType="1"/>
              </p:cNvSpPr>
              <p:nvPr/>
            </p:nvSpPr>
            <p:spPr bwMode="ltGray">
              <a:xfrm>
                <a:off x="198" y="1873"/>
                <a:ext cx="3658" cy="0"/>
              </a:xfrm>
              <a:prstGeom prst="line">
                <a:avLst/>
              </a:prstGeom>
              <a:noFill/>
              <a:ln w="9525">
                <a:solidFill>
                  <a:schemeClr val="bg2"/>
                </a:solidFill>
                <a:round/>
                <a:headEnd/>
                <a:tailEnd/>
              </a:ln>
            </p:spPr>
            <p:txBody>
              <a:bodyPr wrap="none" anchor="ctr"/>
              <a:lstStyle/>
              <a:p>
                <a:pPr>
                  <a:defRPr/>
                </a:pPr>
                <a:endParaRPr lang="en-US"/>
              </a:p>
            </p:txBody>
          </p:sp>
          <p:sp>
            <p:nvSpPr>
              <p:cNvPr id="2061" name="Line 13"/>
              <p:cNvSpPr>
                <a:spLocks noChangeShapeType="1"/>
              </p:cNvSpPr>
              <p:nvPr/>
            </p:nvSpPr>
            <p:spPr bwMode="ltGray">
              <a:xfrm>
                <a:off x="198" y="2065"/>
                <a:ext cx="3658" cy="0"/>
              </a:xfrm>
              <a:prstGeom prst="line">
                <a:avLst/>
              </a:prstGeom>
              <a:noFill/>
              <a:ln w="9525">
                <a:solidFill>
                  <a:schemeClr val="bg2"/>
                </a:solidFill>
                <a:round/>
                <a:headEnd/>
                <a:tailEnd/>
              </a:ln>
            </p:spPr>
            <p:txBody>
              <a:bodyPr wrap="none" anchor="ctr"/>
              <a:lstStyle/>
              <a:p>
                <a:pPr>
                  <a:defRPr/>
                </a:pPr>
                <a:endParaRPr lang="en-US"/>
              </a:p>
            </p:txBody>
          </p:sp>
          <p:sp>
            <p:nvSpPr>
              <p:cNvPr id="2062" name="Line 14"/>
              <p:cNvSpPr>
                <a:spLocks noChangeShapeType="1"/>
              </p:cNvSpPr>
              <p:nvPr/>
            </p:nvSpPr>
            <p:spPr bwMode="ltGray">
              <a:xfrm>
                <a:off x="198" y="2257"/>
                <a:ext cx="3658" cy="0"/>
              </a:xfrm>
              <a:prstGeom prst="line">
                <a:avLst/>
              </a:prstGeom>
              <a:noFill/>
              <a:ln w="9525">
                <a:solidFill>
                  <a:schemeClr val="bg2"/>
                </a:solidFill>
                <a:round/>
                <a:headEnd/>
                <a:tailEnd/>
              </a:ln>
            </p:spPr>
            <p:txBody>
              <a:bodyPr wrap="none" anchor="ctr"/>
              <a:lstStyle/>
              <a:p>
                <a:pPr>
                  <a:defRPr/>
                </a:pPr>
                <a:endParaRPr lang="en-US"/>
              </a:p>
            </p:txBody>
          </p:sp>
          <p:sp>
            <p:nvSpPr>
              <p:cNvPr id="2063" name="Line 15"/>
              <p:cNvSpPr>
                <a:spLocks noChangeShapeType="1"/>
              </p:cNvSpPr>
              <p:nvPr/>
            </p:nvSpPr>
            <p:spPr bwMode="ltGray">
              <a:xfrm>
                <a:off x="198" y="2449"/>
                <a:ext cx="3658" cy="0"/>
              </a:xfrm>
              <a:prstGeom prst="line">
                <a:avLst/>
              </a:prstGeom>
              <a:noFill/>
              <a:ln w="9525">
                <a:solidFill>
                  <a:schemeClr val="bg2"/>
                </a:solidFill>
                <a:round/>
                <a:headEnd/>
                <a:tailEnd/>
              </a:ln>
            </p:spPr>
            <p:txBody>
              <a:bodyPr wrap="none" anchor="ctr"/>
              <a:lstStyle/>
              <a:p>
                <a:pPr>
                  <a:defRPr/>
                </a:pPr>
                <a:endParaRPr lang="en-US"/>
              </a:p>
            </p:txBody>
          </p:sp>
          <p:sp>
            <p:nvSpPr>
              <p:cNvPr id="2064" name="Line 16"/>
              <p:cNvSpPr>
                <a:spLocks noChangeShapeType="1"/>
              </p:cNvSpPr>
              <p:nvPr/>
            </p:nvSpPr>
            <p:spPr bwMode="ltGray">
              <a:xfrm>
                <a:off x="198" y="2641"/>
                <a:ext cx="3658" cy="0"/>
              </a:xfrm>
              <a:prstGeom prst="line">
                <a:avLst/>
              </a:prstGeom>
              <a:noFill/>
              <a:ln w="9525">
                <a:solidFill>
                  <a:schemeClr val="bg2"/>
                </a:solidFill>
                <a:round/>
                <a:headEnd/>
                <a:tailEnd/>
              </a:ln>
            </p:spPr>
            <p:txBody>
              <a:bodyPr wrap="none" anchor="ctr"/>
              <a:lstStyle/>
              <a:p>
                <a:pPr>
                  <a:defRPr/>
                </a:pPr>
                <a:endParaRPr lang="en-US"/>
              </a:p>
            </p:txBody>
          </p:sp>
          <p:sp>
            <p:nvSpPr>
              <p:cNvPr id="2065" name="Line 17"/>
              <p:cNvSpPr>
                <a:spLocks noChangeShapeType="1"/>
              </p:cNvSpPr>
              <p:nvPr/>
            </p:nvSpPr>
            <p:spPr bwMode="ltGray">
              <a:xfrm>
                <a:off x="198" y="2833"/>
                <a:ext cx="3658" cy="0"/>
              </a:xfrm>
              <a:prstGeom prst="line">
                <a:avLst/>
              </a:prstGeom>
              <a:noFill/>
              <a:ln w="9525">
                <a:solidFill>
                  <a:schemeClr val="bg2"/>
                </a:solidFill>
                <a:round/>
                <a:headEnd/>
                <a:tailEnd/>
              </a:ln>
            </p:spPr>
            <p:txBody>
              <a:bodyPr wrap="none" anchor="ctr"/>
              <a:lstStyle/>
              <a:p>
                <a:pPr>
                  <a:defRPr/>
                </a:pPr>
                <a:endParaRPr lang="en-US"/>
              </a:p>
            </p:txBody>
          </p:sp>
          <p:sp>
            <p:nvSpPr>
              <p:cNvPr id="2066" name="Line 18"/>
              <p:cNvSpPr>
                <a:spLocks noChangeShapeType="1"/>
              </p:cNvSpPr>
              <p:nvPr/>
            </p:nvSpPr>
            <p:spPr bwMode="ltGray">
              <a:xfrm>
                <a:off x="198" y="3025"/>
                <a:ext cx="3658" cy="0"/>
              </a:xfrm>
              <a:prstGeom prst="line">
                <a:avLst/>
              </a:prstGeom>
              <a:noFill/>
              <a:ln w="9525">
                <a:solidFill>
                  <a:schemeClr val="bg2"/>
                </a:solidFill>
                <a:round/>
                <a:headEnd/>
                <a:tailEnd/>
              </a:ln>
            </p:spPr>
            <p:txBody>
              <a:bodyPr wrap="none" anchor="ctr"/>
              <a:lstStyle/>
              <a:p>
                <a:pPr>
                  <a:defRPr/>
                </a:pPr>
                <a:endParaRPr lang="en-US"/>
              </a:p>
            </p:txBody>
          </p:sp>
          <p:sp>
            <p:nvSpPr>
              <p:cNvPr id="2067" name="Line 19"/>
              <p:cNvSpPr>
                <a:spLocks noChangeShapeType="1"/>
              </p:cNvSpPr>
              <p:nvPr/>
            </p:nvSpPr>
            <p:spPr bwMode="ltGray">
              <a:xfrm>
                <a:off x="198" y="3217"/>
                <a:ext cx="3658" cy="0"/>
              </a:xfrm>
              <a:prstGeom prst="line">
                <a:avLst/>
              </a:prstGeom>
              <a:noFill/>
              <a:ln w="9525">
                <a:solidFill>
                  <a:schemeClr val="bg2"/>
                </a:solidFill>
                <a:round/>
                <a:headEnd/>
                <a:tailEnd/>
              </a:ln>
            </p:spPr>
            <p:txBody>
              <a:bodyPr wrap="none" anchor="ctr"/>
              <a:lstStyle/>
              <a:p>
                <a:pPr>
                  <a:defRPr/>
                </a:pPr>
                <a:endParaRPr lang="en-US"/>
              </a:p>
            </p:txBody>
          </p:sp>
          <p:sp>
            <p:nvSpPr>
              <p:cNvPr id="2068" name="Line 20"/>
              <p:cNvSpPr>
                <a:spLocks noChangeShapeType="1"/>
              </p:cNvSpPr>
              <p:nvPr/>
            </p:nvSpPr>
            <p:spPr bwMode="ltGray">
              <a:xfrm>
                <a:off x="198" y="3409"/>
                <a:ext cx="3658" cy="0"/>
              </a:xfrm>
              <a:prstGeom prst="line">
                <a:avLst/>
              </a:prstGeom>
              <a:noFill/>
              <a:ln w="9525">
                <a:solidFill>
                  <a:schemeClr val="bg2"/>
                </a:solidFill>
                <a:round/>
                <a:headEnd/>
                <a:tailEnd/>
              </a:ln>
            </p:spPr>
            <p:txBody>
              <a:bodyPr wrap="none" anchor="ctr"/>
              <a:lstStyle/>
              <a:p>
                <a:pPr>
                  <a:defRPr/>
                </a:pPr>
                <a:endParaRPr lang="en-US"/>
              </a:p>
            </p:txBody>
          </p:sp>
          <p:sp>
            <p:nvSpPr>
              <p:cNvPr id="2069" name="Line 21"/>
              <p:cNvSpPr>
                <a:spLocks noChangeShapeType="1"/>
              </p:cNvSpPr>
              <p:nvPr/>
            </p:nvSpPr>
            <p:spPr bwMode="ltGray">
              <a:xfrm>
                <a:off x="198" y="3601"/>
                <a:ext cx="3658" cy="0"/>
              </a:xfrm>
              <a:prstGeom prst="line">
                <a:avLst/>
              </a:prstGeom>
              <a:noFill/>
              <a:ln w="9525">
                <a:solidFill>
                  <a:schemeClr val="bg2"/>
                </a:solidFill>
                <a:round/>
                <a:headEnd/>
                <a:tailEnd/>
              </a:ln>
            </p:spPr>
            <p:txBody>
              <a:bodyPr wrap="none" anchor="ctr"/>
              <a:lstStyle/>
              <a:p>
                <a:pPr>
                  <a:defRPr/>
                </a:pPr>
                <a:endParaRPr lang="en-US"/>
              </a:p>
            </p:txBody>
          </p:sp>
          <p:sp>
            <p:nvSpPr>
              <p:cNvPr id="2070" name="Line 22"/>
              <p:cNvSpPr>
                <a:spLocks noChangeShapeType="1"/>
              </p:cNvSpPr>
              <p:nvPr/>
            </p:nvSpPr>
            <p:spPr bwMode="ltGray">
              <a:xfrm>
                <a:off x="198" y="3793"/>
                <a:ext cx="3658" cy="0"/>
              </a:xfrm>
              <a:prstGeom prst="line">
                <a:avLst/>
              </a:prstGeom>
              <a:noFill/>
              <a:ln w="9525">
                <a:solidFill>
                  <a:schemeClr val="bg2"/>
                </a:solidFill>
                <a:round/>
                <a:headEnd/>
                <a:tailEnd/>
              </a:ln>
            </p:spPr>
            <p:txBody>
              <a:bodyPr wrap="none" anchor="ctr"/>
              <a:lstStyle/>
              <a:p>
                <a:pPr>
                  <a:defRPr/>
                </a:pPr>
                <a:endParaRPr lang="en-US"/>
              </a:p>
            </p:txBody>
          </p:sp>
          <p:sp>
            <p:nvSpPr>
              <p:cNvPr id="2071" name="Line 23"/>
              <p:cNvSpPr>
                <a:spLocks noChangeShapeType="1"/>
              </p:cNvSpPr>
              <p:nvPr/>
            </p:nvSpPr>
            <p:spPr bwMode="ltGray">
              <a:xfrm>
                <a:off x="198" y="3985"/>
                <a:ext cx="3658" cy="0"/>
              </a:xfrm>
              <a:prstGeom prst="line">
                <a:avLst/>
              </a:prstGeom>
              <a:noFill/>
              <a:ln w="9525">
                <a:solidFill>
                  <a:schemeClr val="bg2"/>
                </a:solidFill>
                <a:round/>
                <a:headEnd/>
                <a:tailEnd/>
              </a:ln>
            </p:spPr>
            <p:txBody>
              <a:bodyPr wrap="none" anchor="ctr"/>
              <a:lstStyle/>
              <a:p>
                <a:pPr>
                  <a:defRPr/>
                </a:pPr>
                <a:endParaRPr lang="en-US"/>
              </a:p>
            </p:txBody>
          </p:sp>
          <p:sp>
            <p:nvSpPr>
              <p:cNvPr id="2072" name="Line 24"/>
              <p:cNvSpPr>
                <a:spLocks noChangeShapeType="1"/>
              </p:cNvSpPr>
              <p:nvPr/>
            </p:nvSpPr>
            <p:spPr bwMode="ltGray">
              <a:xfrm>
                <a:off x="198" y="4177"/>
                <a:ext cx="3658" cy="0"/>
              </a:xfrm>
              <a:prstGeom prst="line">
                <a:avLst/>
              </a:prstGeom>
              <a:noFill/>
              <a:ln w="9525">
                <a:solidFill>
                  <a:schemeClr val="bg2"/>
                </a:solidFill>
                <a:round/>
                <a:headEnd/>
                <a:tailEnd/>
              </a:ln>
            </p:spPr>
            <p:txBody>
              <a:bodyPr wrap="none" anchor="ctr"/>
              <a:lstStyle/>
              <a:p>
                <a:pPr>
                  <a:defRPr/>
                </a:pPr>
                <a:endParaRPr lang="en-US"/>
              </a:p>
            </p:txBody>
          </p:sp>
          <p:sp>
            <p:nvSpPr>
              <p:cNvPr id="2073" name="Line 25"/>
              <p:cNvSpPr>
                <a:spLocks noChangeShapeType="1"/>
              </p:cNvSpPr>
              <p:nvPr/>
            </p:nvSpPr>
            <p:spPr bwMode="ltGray">
              <a:xfrm>
                <a:off x="198" y="4369"/>
                <a:ext cx="3658" cy="0"/>
              </a:xfrm>
              <a:prstGeom prst="line">
                <a:avLst/>
              </a:prstGeom>
              <a:noFill/>
              <a:ln w="9525">
                <a:solidFill>
                  <a:schemeClr val="bg2"/>
                </a:solidFill>
                <a:round/>
                <a:headEnd/>
                <a:tailEnd/>
              </a:ln>
            </p:spPr>
            <p:txBody>
              <a:bodyPr wrap="none" anchor="ctr"/>
              <a:lstStyle/>
              <a:p>
                <a:pPr>
                  <a:defRPr/>
                </a:pPr>
                <a:endParaRPr lang="en-US"/>
              </a:p>
            </p:txBody>
          </p:sp>
          <p:sp>
            <p:nvSpPr>
              <p:cNvPr id="2074" name="Line 26"/>
              <p:cNvSpPr>
                <a:spLocks noChangeShapeType="1"/>
              </p:cNvSpPr>
              <p:nvPr/>
            </p:nvSpPr>
            <p:spPr bwMode="ltGray">
              <a:xfrm>
                <a:off x="198" y="4561"/>
                <a:ext cx="3658" cy="0"/>
              </a:xfrm>
              <a:prstGeom prst="line">
                <a:avLst/>
              </a:prstGeom>
              <a:noFill/>
              <a:ln w="9525">
                <a:solidFill>
                  <a:schemeClr val="bg2"/>
                </a:solidFill>
                <a:round/>
                <a:headEnd/>
                <a:tailEnd/>
              </a:ln>
            </p:spPr>
            <p:txBody>
              <a:bodyPr wrap="none" anchor="ctr"/>
              <a:lstStyle/>
              <a:p>
                <a:pPr>
                  <a:defRPr/>
                </a:pPr>
                <a:endParaRPr lang="en-US"/>
              </a:p>
            </p:txBody>
          </p:sp>
          <p:sp>
            <p:nvSpPr>
              <p:cNvPr id="2075" name="Line 27"/>
              <p:cNvSpPr>
                <a:spLocks noChangeShapeType="1"/>
              </p:cNvSpPr>
              <p:nvPr/>
            </p:nvSpPr>
            <p:spPr bwMode="ltGray">
              <a:xfrm>
                <a:off x="198" y="4753"/>
                <a:ext cx="3658" cy="0"/>
              </a:xfrm>
              <a:prstGeom prst="line">
                <a:avLst/>
              </a:prstGeom>
              <a:noFill/>
              <a:ln w="9525">
                <a:solidFill>
                  <a:schemeClr val="bg2"/>
                </a:solidFill>
                <a:round/>
                <a:headEnd/>
                <a:tailEnd/>
              </a:ln>
            </p:spPr>
            <p:txBody>
              <a:bodyPr wrap="none" anchor="ctr"/>
              <a:lstStyle/>
              <a:p>
                <a:pPr>
                  <a:defRPr/>
                </a:pPr>
                <a:endParaRPr lang="en-US"/>
              </a:p>
            </p:txBody>
          </p:sp>
          <p:sp>
            <p:nvSpPr>
              <p:cNvPr id="2076" name="Line 28"/>
              <p:cNvSpPr>
                <a:spLocks noChangeShapeType="1"/>
              </p:cNvSpPr>
              <p:nvPr/>
            </p:nvSpPr>
            <p:spPr bwMode="ltGray">
              <a:xfrm>
                <a:off x="198" y="4945"/>
                <a:ext cx="3658" cy="0"/>
              </a:xfrm>
              <a:prstGeom prst="line">
                <a:avLst/>
              </a:prstGeom>
              <a:noFill/>
              <a:ln w="9525">
                <a:solidFill>
                  <a:schemeClr val="bg2"/>
                </a:solidFill>
                <a:round/>
                <a:headEnd/>
                <a:tailEnd/>
              </a:ln>
            </p:spPr>
            <p:txBody>
              <a:bodyPr wrap="none" anchor="ctr"/>
              <a:lstStyle/>
              <a:p>
                <a:pPr>
                  <a:defRPr/>
                </a:pPr>
                <a:endParaRPr lang="en-US"/>
              </a:p>
            </p:txBody>
          </p:sp>
          <p:sp>
            <p:nvSpPr>
              <p:cNvPr id="2077" name="Line 29"/>
              <p:cNvSpPr>
                <a:spLocks noChangeShapeType="1"/>
              </p:cNvSpPr>
              <p:nvPr/>
            </p:nvSpPr>
            <p:spPr bwMode="ltGray">
              <a:xfrm>
                <a:off x="198" y="5137"/>
                <a:ext cx="3658" cy="0"/>
              </a:xfrm>
              <a:prstGeom prst="line">
                <a:avLst/>
              </a:prstGeom>
              <a:noFill/>
              <a:ln w="9525">
                <a:solidFill>
                  <a:schemeClr val="bg2"/>
                </a:solidFill>
                <a:round/>
                <a:headEnd/>
                <a:tailEnd/>
              </a:ln>
            </p:spPr>
            <p:txBody>
              <a:bodyPr wrap="none" anchor="ctr"/>
              <a:lstStyle/>
              <a:p>
                <a:pPr>
                  <a:defRPr/>
                </a:pPr>
                <a:endParaRPr lang="en-US"/>
              </a:p>
            </p:txBody>
          </p:sp>
          <p:sp>
            <p:nvSpPr>
              <p:cNvPr id="2078" name="Line 30"/>
              <p:cNvSpPr>
                <a:spLocks noChangeShapeType="1"/>
              </p:cNvSpPr>
              <p:nvPr/>
            </p:nvSpPr>
            <p:spPr bwMode="ltGray">
              <a:xfrm>
                <a:off x="198" y="5329"/>
                <a:ext cx="3658" cy="0"/>
              </a:xfrm>
              <a:prstGeom prst="line">
                <a:avLst/>
              </a:prstGeom>
              <a:noFill/>
              <a:ln w="9525">
                <a:solidFill>
                  <a:schemeClr val="bg2"/>
                </a:solidFill>
                <a:round/>
                <a:headEnd/>
                <a:tailEnd/>
              </a:ln>
            </p:spPr>
            <p:txBody>
              <a:bodyPr wrap="none" anchor="ctr"/>
              <a:lstStyle/>
              <a:p>
                <a:pPr>
                  <a:defRPr/>
                </a:pPr>
                <a:endParaRPr lang="en-US"/>
              </a:p>
            </p:txBody>
          </p:sp>
        </p:grpSp>
      </p:grpSp>
      <p:sp>
        <p:nvSpPr>
          <p:cNvPr id="1027" name="Rectangle 31"/>
          <p:cNvSpPr>
            <a:spLocks noGrp="1" noChangeArrowheads="1"/>
          </p:cNvSpPr>
          <p:nvPr>
            <p:ph type="title"/>
          </p:nvPr>
        </p:nvSpPr>
        <p:spPr bwMode="auto">
          <a:xfrm>
            <a:off x="1066800" y="4000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2"/>
          <p:cNvSpPr>
            <a:spLocks noGrp="1" noChangeArrowheads="1"/>
          </p:cNvSpPr>
          <p:nvPr>
            <p:ph type="body" idx="1"/>
          </p:nvPr>
        </p:nvSpPr>
        <p:spPr bwMode="auto">
          <a:xfrm>
            <a:off x="1066800" y="17716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81" name="Rectangle 33"/>
          <p:cNvSpPr>
            <a:spLocks noGrp="1" noChangeArrowheads="1"/>
          </p:cNvSpPr>
          <p:nvPr>
            <p:ph type="dt" sz="half" idx="2"/>
          </p:nvPr>
        </p:nvSpPr>
        <p:spPr bwMode="auto">
          <a:xfrm>
            <a:off x="10414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smtClean="0">
                <a:solidFill>
                  <a:schemeClr val="folHlink"/>
                </a:solidFill>
              </a:defRPr>
            </a:lvl1pPr>
          </a:lstStyle>
          <a:p>
            <a:pPr>
              <a:defRPr/>
            </a:pPr>
            <a:endParaRPr lang="en-US"/>
          </a:p>
        </p:txBody>
      </p:sp>
      <p:sp>
        <p:nvSpPr>
          <p:cNvPr id="2082" name="Rectangle 34"/>
          <p:cNvSpPr>
            <a:spLocks noGrp="1" noChangeArrowheads="1"/>
          </p:cNvSpPr>
          <p:nvPr>
            <p:ph type="ftr" sz="quarter" idx="3"/>
          </p:nvPr>
        </p:nvSpPr>
        <p:spPr bwMode="auto">
          <a:xfrm>
            <a:off x="3505200" y="6157913"/>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smtClean="0">
                <a:solidFill>
                  <a:schemeClr val="folHlink"/>
                </a:solidFill>
              </a:defRPr>
            </a:lvl1pPr>
          </a:lstStyle>
          <a:p>
            <a:pPr>
              <a:defRPr/>
            </a:pPr>
            <a:endParaRPr lang="en-US"/>
          </a:p>
        </p:txBody>
      </p:sp>
      <p:sp>
        <p:nvSpPr>
          <p:cNvPr id="2083" name="Rectangle 35"/>
          <p:cNvSpPr>
            <a:spLocks noGrp="1" noChangeArrowheads="1"/>
          </p:cNvSpPr>
          <p:nvPr>
            <p:ph type="sldNum" sz="quarter" idx="4"/>
          </p:nvPr>
        </p:nvSpPr>
        <p:spPr bwMode="auto">
          <a:xfrm>
            <a:off x="6934200" y="6157913"/>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smtClean="0">
                <a:solidFill>
                  <a:schemeClr val="folHlink"/>
                </a:solidFill>
              </a:defRPr>
            </a:lvl1pPr>
          </a:lstStyle>
          <a:p>
            <a:pPr>
              <a:defRPr/>
            </a:pPr>
            <a:fld id="{29EDDDDC-0CF0-4553-83EF-D8C98CBFBC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charset="0"/>
        </a:defRPr>
      </a:lvl2pPr>
      <a:lvl3pPr algn="ctr" rtl="0" eaLnBrk="0" fontAlgn="base" hangingPunct="0">
        <a:spcBef>
          <a:spcPct val="0"/>
        </a:spcBef>
        <a:spcAft>
          <a:spcPct val="0"/>
        </a:spcAft>
        <a:defRPr kumimoji="1" sz="4400">
          <a:solidFill>
            <a:schemeClr val="tx2"/>
          </a:solidFill>
          <a:latin typeface="Times New Roman" charset="0"/>
        </a:defRPr>
      </a:lvl3pPr>
      <a:lvl4pPr algn="ctr" rtl="0" eaLnBrk="0" fontAlgn="base" hangingPunct="0">
        <a:spcBef>
          <a:spcPct val="0"/>
        </a:spcBef>
        <a:spcAft>
          <a:spcPct val="0"/>
        </a:spcAft>
        <a:defRPr kumimoji="1" sz="4400">
          <a:solidFill>
            <a:schemeClr val="tx2"/>
          </a:solidFill>
          <a:latin typeface="Times New Roman" charset="0"/>
        </a:defRPr>
      </a:lvl4pPr>
      <a:lvl5pPr algn="ctr" rtl="0" eaLnBrk="0" fontAlgn="base" hangingPunct="0">
        <a:spcBef>
          <a:spcPct val="0"/>
        </a:spcBef>
        <a:spcAft>
          <a:spcPct val="0"/>
        </a:spcAft>
        <a:defRPr kumimoji="1" sz="4400">
          <a:solidFill>
            <a:schemeClr val="tx2"/>
          </a:solidFill>
          <a:latin typeface="Times New Roman" charset="0"/>
        </a:defRPr>
      </a:lvl5pPr>
      <a:lvl6pPr marL="457200" algn="ctr" rtl="0" eaLnBrk="0" fontAlgn="base" hangingPunct="0">
        <a:spcBef>
          <a:spcPct val="0"/>
        </a:spcBef>
        <a:spcAft>
          <a:spcPct val="0"/>
        </a:spcAft>
        <a:defRPr kumimoji="1" sz="4400">
          <a:solidFill>
            <a:schemeClr val="tx2"/>
          </a:solidFill>
          <a:latin typeface="Times New Roman" charset="0"/>
        </a:defRPr>
      </a:lvl6pPr>
      <a:lvl7pPr marL="914400" algn="ctr" rtl="0" eaLnBrk="0" fontAlgn="base" hangingPunct="0">
        <a:spcBef>
          <a:spcPct val="0"/>
        </a:spcBef>
        <a:spcAft>
          <a:spcPct val="0"/>
        </a:spcAft>
        <a:defRPr kumimoji="1" sz="4400">
          <a:solidFill>
            <a:schemeClr val="tx2"/>
          </a:solidFill>
          <a:latin typeface="Times New Roman" charset="0"/>
        </a:defRPr>
      </a:lvl7pPr>
      <a:lvl8pPr marL="1371600" algn="ctr" rtl="0" eaLnBrk="0" fontAlgn="base" hangingPunct="0">
        <a:spcBef>
          <a:spcPct val="0"/>
        </a:spcBef>
        <a:spcAft>
          <a:spcPct val="0"/>
        </a:spcAft>
        <a:defRPr kumimoji="1" sz="4400">
          <a:solidFill>
            <a:schemeClr val="tx2"/>
          </a:solidFill>
          <a:latin typeface="Times New Roman" charset="0"/>
        </a:defRPr>
      </a:lvl8pPr>
      <a:lvl9pPr marL="1828800" algn="ctr"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743200" y="762000"/>
            <a:ext cx="5114925" cy="701675"/>
          </a:xfrm>
          <a:prstGeom prst="rect">
            <a:avLst/>
          </a:prstGeom>
          <a:noFill/>
          <a:ln w="9525">
            <a:noFill/>
            <a:miter lim="800000"/>
            <a:headEnd/>
            <a:tailEnd/>
          </a:ln>
        </p:spPr>
        <p:txBody>
          <a:bodyPr>
            <a:spAutoFit/>
          </a:bodyPr>
          <a:lstStyle/>
          <a:p>
            <a:r>
              <a:rPr lang="en-US" sz="4000">
                <a:solidFill>
                  <a:srgbClr val="000000"/>
                </a:solidFill>
                <a:latin typeface="Brush Script Std" charset="0"/>
              </a:rPr>
              <a:t>William Shakespeare</a:t>
            </a:r>
            <a:endParaRPr lang="en-US" sz="3600">
              <a:solidFill>
                <a:srgbClr val="000000"/>
              </a:solidFill>
              <a:latin typeface="AWPCOpenclassicBold" charset="0"/>
            </a:endParaRPr>
          </a:p>
        </p:txBody>
      </p:sp>
      <p:pic>
        <p:nvPicPr>
          <p:cNvPr id="3075" name="Picture 3"/>
          <p:cNvPicPr>
            <a:picLocks noChangeAspect="1" noChangeArrowheads="1"/>
          </p:cNvPicPr>
          <p:nvPr/>
        </p:nvPicPr>
        <p:blipFill>
          <a:blip r:embed="rId2"/>
          <a:srcRect/>
          <a:stretch>
            <a:fillRect/>
          </a:stretch>
        </p:blipFill>
        <p:spPr bwMode="auto">
          <a:xfrm>
            <a:off x="3505200" y="1828800"/>
            <a:ext cx="3408363" cy="3886200"/>
          </a:xfrm>
          <a:prstGeom prst="rect">
            <a:avLst/>
          </a:prstGeom>
          <a:noFill/>
          <a:ln w="9525">
            <a:noFill/>
            <a:miter lim="800000"/>
            <a:headEnd/>
            <a:tailEnd/>
          </a:ln>
        </p:spPr>
      </p:pic>
      <p:sp>
        <p:nvSpPr>
          <p:cNvPr id="3076" name="Text Box 4"/>
          <p:cNvSpPr txBox="1">
            <a:spLocks noChangeArrowheads="1"/>
          </p:cNvSpPr>
          <p:nvPr/>
        </p:nvSpPr>
        <p:spPr bwMode="auto">
          <a:xfrm>
            <a:off x="2590800" y="5943600"/>
            <a:ext cx="4800600" cy="579438"/>
          </a:xfrm>
          <a:prstGeom prst="rect">
            <a:avLst/>
          </a:prstGeom>
          <a:noFill/>
          <a:ln w="9525">
            <a:noFill/>
            <a:miter lim="800000"/>
            <a:headEnd/>
            <a:tailEnd/>
          </a:ln>
        </p:spPr>
        <p:txBody>
          <a:bodyPr>
            <a:spAutoFit/>
          </a:bodyPr>
          <a:lstStyle/>
          <a:p>
            <a:pPr algn="ctr">
              <a:spcBef>
                <a:spcPct val="50000"/>
              </a:spcBef>
            </a:pPr>
            <a:r>
              <a:rPr lang="en-US" sz="3200">
                <a:latin typeface="AWPCOpenclassicBold" charset="0"/>
              </a:rPr>
              <a:t>1564-1616</a:t>
            </a:r>
          </a:p>
        </p:txBody>
      </p:sp>
      <p:sp>
        <p:nvSpPr>
          <p:cNvPr id="3077" name="Text Box 5"/>
          <p:cNvSpPr txBox="1">
            <a:spLocks noChangeArrowheads="1"/>
          </p:cNvSpPr>
          <p:nvPr/>
        </p:nvSpPr>
        <p:spPr bwMode="auto">
          <a:xfrm>
            <a:off x="3505200" y="1295400"/>
            <a:ext cx="2971800" cy="641350"/>
          </a:xfrm>
          <a:prstGeom prst="rect">
            <a:avLst/>
          </a:prstGeom>
          <a:noFill/>
          <a:ln w="9525">
            <a:noFill/>
            <a:miter lim="800000"/>
            <a:headEnd/>
            <a:tailEnd/>
          </a:ln>
        </p:spPr>
        <p:txBody>
          <a:bodyPr>
            <a:spAutoFit/>
          </a:bodyPr>
          <a:lstStyle/>
          <a:p>
            <a:pPr algn="ctr">
              <a:spcBef>
                <a:spcPct val="50000"/>
              </a:spcBef>
            </a:pPr>
            <a:r>
              <a:rPr lang="en-US" sz="3600" i="1">
                <a:latin typeface="Times" charset="0"/>
              </a:rPr>
              <a:t>The Bard</a:t>
            </a:r>
            <a:endParaRPr lang="en-US">
              <a:latin typeface="Times" charset="0"/>
            </a:endParaRPr>
          </a:p>
        </p:txBody>
      </p:sp>
      <p:sp>
        <p:nvSpPr>
          <p:cNvPr id="3078" name="AutoShape 6">
            <a:hlinkClick r:id="" action="ppaction://hlinkshowjump?jump=nextslide" highlightClick="1"/>
          </p:cNvPr>
          <p:cNvSpPr>
            <a:spLocks noChangeArrowheads="1"/>
          </p:cNvSpPr>
          <p:nvPr/>
        </p:nvSpPr>
        <p:spPr bwMode="auto">
          <a:xfrm>
            <a:off x="8229600" y="6096000"/>
            <a:ext cx="533400" cy="381000"/>
          </a:xfrm>
          <a:prstGeom prst="actionButtonForwardNext">
            <a:avLst/>
          </a:prstGeom>
          <a:solidFill>
            <a:srgbClr val="7648DE"/>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447800" y="381000"/>
            <a:ext cx="4016375" cy="5670550"/>
          </a:xfrm>
          <a:prstGeom prst="rect">
            <a:avLst/>
          </a:prstGeom>
          <a:noFill/>
          <a:ln w="9525">
            <a:noFill/>
            <a:miter lim="800000"/>
            <a:headEnd/>
            <a:tailEnd/>
          </a:ln>
        </p:spPr>
      </p:pic>
      <p:sp>
        <p:nvSpPr>
          <p:cNvPr id="12291" name="Text Box 3"/>
          <p:cNvSpPr txBox="1">
            <a:spLocks noChangeArrowheads="1"/>
          </p:cNvSpPr>
          <p:nvPr/>
        </p:nvSpPr>
        <p:spPr bwMode="auto">
          <a:xfrm>
            <a:off x="5638800" y="838200"/>
            <a:ext cx="3124200" cy="5003800"/>
          </a:xfrm>
          <a:prstGeom prst="rect">
            <a:avLst/>
          </a:prstGeom>
          <a:noFill/>
          <a:ln w="9525">
            <a:noFill/>
            <a:miter lim="800000"/>
            <a:headEnd/>
            <a:tailEnd/>
          </a:ln>
        </p:spPr>
        <p:txBody>
          <a:bodyPr>
            <a:spAutoFit/>
          </a:bodyPr>
          <a:lstStyle/>
          <a:p>
            <a:pPr>
              <a:spcBef>
                <a:spcPct val="50000"/>
              </a:spcBef>
            </a:pPr>
            <a:r>
              <a:rPr lang="en-US">
                <a:latin typeface="Times" charset="0"/>
              </a:rPr>
              <a:t>The most expensive seats were directly behind the stage, called the gallery.</a:t>
            </a:r>
          </a:p>
          <a:p>
            <a:pPr>
              <a:spcBef>
                <a:spcPct val="50000"/>
              </a:spcBef>
            </a:pPr>
            <a:r>
              <a:rPr lang="en-US">
                <a:latin typeface="Times" charset="0"/>
              </a:rPr>
              <a:t>Though the people sitting there could only see the actors from behind, they themselves could be seen by everyone in the audience.</a:t>
            </a:r>
          </a:p>
        </p:txBody>
      </p:sp>
      <p:sp>
        <p:nvSpPr>
          <p:cNvPr id="12292" name="AutoShape 4">
            <a:hlinkClick r:id="" action="ppaction://hlinkshowjump?jump=previousslide" highlightClick="1"/>
          </p:cNvPr>
          <p:cNvSpPr>
            <a:spLocks noChangeArrowheads="1"/>
          </p:cNvSpPr>
          <p:nvPr/>
        </p:nvSpPr>
        <p:spPr bwMode="auto">
          <a:xfrm>
            <a:off x="1143000" y="6324600"/>
            <a:ext cx="304800" cy="304800"/>
          </a:xfrm>
          <a:prstGeom prst="actionButtonBackPrevious">
            <a:avLst/>
          </a:prstGeom>
          <a:solidFill>
            <a:srgbClr val="33E5F3"/>
          </a:solidFill>
          <a:ln w="9525">
            <a:solidFill>
              <a:schemeClr val="tx1"/>
            </a:solidFill>
            <a:miter lim="800000"/>
            <a:headEnd/>
            <a:tailEnd/>
          </a:ln>
        </p:spPr>
        <p:txBody>
          <a:bodyPr wrap="none" anchor="ctr"/>
          <a:lstStyle/>
          <a:p>
            <a:endParaRPr lang="en-US"/>
          </a:p>
        </p:txBody>
      </p:sp>
      <p:sp>
        <p:nvSpPr>
          <p:cNvPr id="12293" name="AutoShape 5">
            <a:hlinkClick r:id="" action="ppaction://hlinkshowjump?jump=nextslide" highlightClick="1"/>
          </p:cNvPr>
          <p:cNvSpPr>
            <a:spLocks noChangeArrowheads="1"/>
          </p:cNvSpPr>
          <p:nvPr/>
        </p:nvSpPr>
        <p:spPr bwMode="auto">
          <a:xfrm>
            <a:off x="8534400" y="6324600"/>
            <a:ext cx="381000" cy="304800"/>
          </a:xfrm>
          <a:prstGeom prst="actionButtonForwardNext">
            <a:avLst/>
          </a:prstGeom>
          <a:solidFill>
            <a:srgbClr val="33E5F3"/>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447800" y="457200"/>
            <a:ext cx="7162800" cy="4751388"/>
          </a:xfrm>
          <a:prstGeom prst="rect">
            <a:avLst/>
          </a:prstGeom>
          <a:noFill/>
          <a:ln w="9525">
            <a:noFill/>
            <a:miter lim="800000"/>
            <a:headEnd/>
            <a:tailEnd/>
          </a:ln>
        </p:spPr>
      </p:pic>
      <p:sp>
        <p:nvSpPr>
          <p:cNvPr id="13315" name="Text Box 3"/>
          <p:cNvSpPr txBox="1">
            <a:spLocks noChangeArrowheads="1"/>
          </p:cNvSpPr>
          <p:nvPr/>
        </p:nvSpPr>
        <p:spPr bwMode="auto">
          <a:xfrm>
            <a:off x="1524000" y="5257800"/>
            <a:ext cx="7162800" cy="519113"/>
          </a:xfrm>
          <a:prstGeom prst="rect">
            <a:avLst/>
          </a:prstGeom>
          <a:noFill/>
          <a:ln w="9525">
            <a:noFill/>
            <a:miter lim="800000"/>
            <a:headEnd/>
            <a:tailEnd/>
          </a:ln>
        </p:spPr>
        <p:txBody>
          <a:bodyPr>
            <a:spAutoFit/>
          </a:bodyPr>
          <a:lstStyle/>
          <a:p>
            <a:pPr algn="ctr">
              <a:spcBef>
                <a:spcPct val="50000"/>
              </a:spcBef>
            </a:pPr>
            <a:r>
              <a:rPr lang="en-US">
                <a:latin typeface="Times" charset="0"/>
              </a:rPr>
              <a:t>The theatres were closed during the plague.</a:t>
            </a:r>
          </a:p>
        </p:txBody>
      </p:sp>
      <p:sp>
        <p:nvSpPr>
          <p:cNvPr id="13316" name="AutoShape 4">
            <a:hlinkClick r:id="" action="ppaction://hlinkshowjump?jump=previousslide" highlightClick="1"/>
          </p:cNvPr>
          <p:cNvSpPr>
            <a:spLocks noChangeArrowheads="1"/>
          </p:cNvSpPr>
          <p:nvPr/>
        </p:nvSpPr>
        <p:spPr bwMode="auto">
          <a:xfrm>
            <a:off x="1295400" y="6172200"/>
            <a:ext cx="457200" cy="381000"/>
          </a:xfrm>
          <a:prstGeom prst="actionButtonBackPrevious">
            <a:avLst/>
          </a:prstGeom>
          <a:solidFill>
            <a:srgbClr val="D254C0"/>
          </a:solidFill>
          <a:ln w="9525">
            <a:solidFill>
              <a:schemeClr val="tx1"/>
            </a:solidFill>
            <a:miter lim="800000"/>
            <a:headEnd/>
            <a:tailEnd/>
          </a:ln>
        </p:spPr>
        <p:txBody>
          <a:bodyPr wrap="none" anchor="ctr"/>
          <a:lstStyle/>
          <a:p>
            <a:endParaRPr lang="en-US"/>
          </a:p>
        </p:txBody>
      </p:sp>
      <p:sp>
        <p:nvSpPr>
          <p:cNvPr id="13317" name="AutoShape 5">
            <a:hlinkClick r:id="" action="ppaction://hlinkshowjump?jump=nextslide" highlightClick="1"/>
          </p:cNvPr>
          <p:cNvSpPr>
            <a:spLocks noChangeArrowheads="1"/>
          </p:cNvSpPr>
          <p:nvPr/>
        </p:nvSpPr>
        <p:spPr bwMode="auto">
          <a:xfrm>
            <a:off x="8305800" y="6172200"/>
            <a:ext cx="457200" cy="381000"/>
          </a:xfrm>
          <a:prstGeom prst="actionButtonForwardNext">
            <a:avLst/>
          </a:prstGeom>
          <a:solidFill>
            <a:srgbClr val="D254C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447800" y="0"/>
            <a:ext cx="7200900" cy="6616700"/>
          </a:xfrm>
          <a:prstGeom prst="rect">
            <a:avLst/>
          </a:prstGeom>
          <a:noFill/>
          <a:ln w="9525">
            <a:noFill/>
            <a:miter lim="800000"/>
            <a:headEnd/>
            <a:tailEnd/>
          </a:ln>
        </p:spPr>
      </p:pic>
      <p:sp>
        <p:nvSpPr>
          <p:cNvPr id="14339" name="AutoShape 3">
            <a:hlinkClick r:id="" action="ppaction://hlinkshowjump?jump=previousslide" highlightClick="1"/>
          </p:cNvPr>
          <p:cNvSpPr>
            <a:spLocks noChangeArrowheads="1"/>
          </p:cNvSpPr>
          <p:nvPr/>
        </p:nvSpPr>
        <p:spPr bwMode="auto">
          <a:xfrm>
            <a:off x="1143000" y="6096000"/>
            <a:ext cx="457200" cy="4572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4340" name="AutoShape 4">
            <a:hlinkClick r:id="" action="ppaction://hlinkshowjump?jump=nextslide" highlightClick="1"/>
          </p:cNvPr>
          <p:cNvSpPr>
            <a:spLocks noChangeArrowheads="1"/>
          </p:cNvSpPr>
          <p:nvPr/>
        </p:nvSpPr>
        <p:spPr bwMode="auto">
          <a:xfrm>
            <a:off x="8458200" y="6172200"/>
            <a:ext cx="4572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srcRect/>
          <a:stretch>
            <a:fillRect/>
          </a:stretch>
        </p:blipFill>
        <p:spPr bwMode="auto">
          <a:xfrm>
            <a:off x="914400" y="685800"/>
            <a:ext cx="7962900" cy="5626100"/>
          </a:xfrm>
          <a:prstGeom prst="rect">
            <a:avLst/>
          </a:prstGeom>
          <a:noFill/>
          <a:ln w="9525">
            <a:noFill/>
            <a:miter lim="800000"/>
            <a:headEnd/>
            <a:tailEnd/>
          </a:ln>
        </p:spPr>
      </p:pic>
      <p:sp>
        <p:nvSpPr>
          <p:cNvPr id="15363" name="AutoShape 4">
            <a:hlinkClick r:id="" action="ppaction://hlinkshowjump?jump=previousslide" highlightClick="1"/>
          </p:cNvPr>
          <p:cNvSpPr>
            <a:spLocks noChangeArrowheads="1"/>
          </p:cNvSpPr>
          <p:nvPr/>
        </p:nvSpPr>
        <p:spPr bwMode="auto">
          <a:xfrm>
            <a:off x="1143000" y="6096000"/>
            <a:ext cx="304800" cy="4572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5364" name="AutoShape 5">
            <a:hlinkClick r:id="" action="ppaction://hlinkshowjump?jump=nextslide" highlightClick="1"/>
          </p:cNvPr>
          <p:cNvSpPr>
            <a:spLocks noChangeArrowheads="1"/>
          </p:cNvSpPr>
          <p:nvPr/>
        </p:nvSpPr>
        <p:spPr bwMode="auto">
          <a:xfrm>
            <a:off x="8534400" y="6248400"/>
            <a:ext cx="3810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1066800" y="762000"/>
            <a:ext cx="7772400" cy="5124450"/>
          </a:xfrm>
        </p:spPr>
        <p:txBody>
          <a:bodyPr/>
          <a:lstStyle/>
          <a:p>
            <a:endParaRPr lang="en-US" sz="4000" smtClean="0"/>
          </a:p>
          <a:p>
            <a:endParaRPr lang="en-US" sz="4000" smtClean="0"/>
          </a:p>
        </p:txBody>
      </p:sp>
      <p:sp>
        <p:nvSpPr>
          <p:cNvPr id="16387" name="Text Box 4"/>
          <p:cNvSpPr txBox="1">
            <a:spLocks noChangeArrowheads="1"/>
          </p:cNvSpPr>
          <p:nvPr/>
        </p:nvSpPr>
        <p:spPr bwMode="auto">
          <a:xfrm>
            <a:off x="1295400" y="838200"/>
            <a:ext cx="7467600" cy="823913"/>
          </a:xfrm>
          <a:prstGeom prst="rect">
            <a:avLst/>
          </a:prstGeom>
          <a:noFill/>
          <a:ln w="9525">
            <a:noFill/>
            <a:miter lim="800000"/>
            <a:headEnd/>
            <a:tailEnd/>
          </a:ln>
        </p:spPr>
        <p:txBody>
          <a:bodyPr>
            <a:spAutoFit/>
          </a:bodyPr>
          <a:lstStyle/>
          <a:p>
            <a:pPr>
              <a:spcBef>
                <a:spcPct val="50000"/>
              </a:spcBef>
            </a:pPr>
            <a:r>
              <a:rPr lang="en-US" sz="4800">
                <a:latin typeface="AWPCOpenclassic" charset="0"/>
              </a:rPr>
              <a:t>Costumes...</a:t>
            </a:r>
          </a:p>
        </p:txBody>
      </p:sp>
      <p:sp>
        <p:nvSpPr>
          <p:cNvPr id="16388" name="Text Box 5"/>
          <p:cNvSpPr txBox="1">
            <a:spLocks noChangeArrowheads="1"/>
          </p:cNvSpPr>
          <p:nvPr/>
        </p:nvSpPr>
        <p:spPr bwMode="auto">
          <a:xfrm>
            <a:off x="1371600" y="1828800"/>
            <a:ext cx="4114800" cy="3082925"/>
          </a:xfrm>
          <a:prstGeom prst="rect">
            <a:avLst/>
          </a:prstGeom>
          <a:noFill/>
          <a:ln w="9525">
            <a:noFill/>
            <a:miter lim="800000"/>
            <a:headEnd/>
            <a:tailEnd/>
          </a:ln>
        </p:spPr>
        <p:txBody>
          <a:bodyPr>
            <a:spAutoFit/>
          </a:bodyPr>
          <a:lstStyle/>
          <a:p>
            <a:pPr>
              <a:spcBef>
                <a:spcPct val="50000"/>
              </a:spcBef>
            </a:pPr>
            <a:r>
              <a:rPr lang="en-US">
                <a:latin typeface="Times" charset="0"/>
              </a:rPr>
              <a:t>•Richly decorated</a:t>
            </a:r>
          </a:p>
          <a:p>
            <a:pPr>
              <a:spcBef>
                <a:spcPct val="50000"/>
              </a:spcBef>
            </a:pPr>
            <a:r>
              <a:rPr lang="en-US">
                <a:latin typeface="Times" charset="0"/>
              </a:rPr>
              <a:t>•Didn’t always match up to the time period of the play</a:t>
            </a:r>
          </a:p>
          <a:p>
            <a:pPr>
              <a:spcBef>
                <a:spcPct val="50000"/>
              </a:spcBef>
            </a:pPr>
            <a:r>
              <a:rPr lang="en-US">
                <a:latin typeface="Times" charset="0"/>
              </a:rPr>
              <a:t>•Looking good was more important than being realistic!</a:t>
            </a:r>
          </a:p>
        </p:txBody>
      </p:sp>
      <p:pic>
        <p:nvPicPr>
          <p:cNvPr id="16389" name="Picture 6"/>
          <p:cNvPicPr>
            <a:picLocks noChangeAspect="1" noChangeArrowheads="1"/>
          </p:cNvPicPr>
          <p:nvPr/>
        </p:nvPicPr>
        <p:blipFill>
          <a:blip r:embed="rId2"/>
          <a:srcRect/>
          <a:stretch>
            <a:fillRect/>
          </a:stretch>
        </p:blipFill>
        <p:spPr bwMode="auto">
          <a:xfrm>
            <a:off x="5410200" y="990600"/>
            <a:ext cx="3248025" cy="4572000"/>
          </a:xfrm>
          <a:prstGeom prst="rect">
            <a:avLst/>
          </a:prstGeom>
          <a:noFill/>
          <a:ln w="9525">
            <a:noFill/>
            <a:miter lim="800000"/>
            <a:headEnd/>
            <a:tailEnd/>
          </a:ln>
        </p:spPr>
      </p:pic>
      <p:sp>
        <p:nvSpPr>
          <p:cNvPr id="16390" name="AutoShape 7">
            <a:hlinkClick r:id="" action="ppaction://hlinkshowjump?jump=previousslide" highlightClick="1"/>
          </p:cNvPr>
          <p:cNvSpPr>
            <a:spLocks noChangeArrowheads="1"/>
          </p:cNvSpPr>
          <p:nvPr/>
        </p:nvSpPr>
        <p:spPr bwMode="auto">
          <a:xfrm>
            <a:off x="1219200" y="6324600"/>
            <a:ext cx="609600" cy="304800"/>
          </a:xfrm>
          <a:prstGeom prst="actionButtonBackPrevious">
            <a:avLst/>
          </a:prstGeom>
          <a:solidFill>
            <a:srgbClr val="EC713A"/>
          </a:solidFill>
          <a:ln w="9525">
            <a:solidFill>
              <a:schemeClr val="tx1"/>
            </a:solidFill>
            <a:miter lim="800000"/>
            <a:headEnd/>
            <a:tailEnd/>
          </a:ln>
        </p:spPr>
        <p:txBody>
          <a:bodyPr wrap="none" anchor="ctr"/>
          <a:lstStyle/>
          <a:p>
            <a:endParaRPr lang="en-US"/>
          </a:p>
        </p:txBody>
      </p:sp>
      <p:sp>
        <p:nvSpPr>
          <p:cNvPr id="16391" name="AutoShape 8">
            <a:hlinkClick r:id="" action="ppaction://hlinkshowjump?jump=nextslide" highlightClick="1"/>
          </p:cNvPr>
          <p:cNvSpPr>
            <a:spLocks noChangeArrowheads="1"/>
          </p:cNvSpPr>
          <p:nvPr/>
        </p:nvSpPr>
        <p:spPr bwMode="auto">
          <a:xfrm>
            <a:off x="8305800" y="6324600"/>
            <a:ext cx="533400" cy="304800"/>
          </a:xfrm>
          <a:prstGeom prst="actionButtonForwardNext">
            <a:avLst/>
          </a:prstGeom>
          <a:solidFill>
            <a:srgbClr val="00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1447800" y="609600"/>
            <a:ext cx="2344738" cy="3352800"/>
          </a:xfrm>
          <a:prstGeom prst="rect">
            <a:avLst/>
          </a:prstGeom>
          <a:noFill/>
          <a:ln w="9525">
            <a:noFill/>
            <a:miter lim="800000"/>
            <a:headEnd/>
            <a:tailEnd/>
          </a:ln>
        </p:spPr>
      </p:pic>
      <p:sp>
        <p:nvSpPr>
          <p:cNvPr id="17411" name="Text Box 3"/>
          <p:cNvSpPr txBox="1">
            <a:spLocks noChangeArrowheads="1"/>
          </p:cNvSpPr>
          <p:nvPr/>
        </p:nvSpPr>
        <p:spPr bwMode="auto">
          <a:xfrm>
            <a:off x="4038600" y="381000"/>
            <a:ext cx="4419600" cy="762000"/>
          </a:xfrm>
          <a:prstGeom prst="rect">
            <a:avLst/>
          </a:prstGeom>
          <a:noFill/>
          <a:ln w="9525">
            <a:noFill/>
            <a:miter lim="800000"/>
            <a:headEnd/>
            <a:tailEnd/>
          </a:ln>
        </p:spPr>
        <p:txBody>
          <a:bodyPr>
            <a:spAutoFit/>
          </a:bodyPr>
          <a:lstStyle/>
          <a:p>
            <a:pPr>
              <a:spcBef>
                <a:spcPct val="50000"/>
              </a:spcBef>
            </a:pPr>
            <a:r>
              <a:rPr lang="en-US" sz="4400">
                <a:latin typeface="AWPCOpenclassic" charset="0"/>
              </a:rPr>
              <a:t>The Globe...</a:t>
            </a:r>
          </a:p>
        </p:txBody>
      </p:sp>
      <p:pic>
        <p:nvPicPr>
          <p:cNvPr id="17412" name="Picture 4"/>
          <p:cNvPicPr>
            <a:picLocks noChangeAspect="1" noChangeArrowheads="1"/>
          </p:cNvPicPr>
          <p:nvPr/>
        </p:nvPicPr>
        <p:blipFill>
          <a:blip r:embed="rId3"/>
          <a:srcRect/>
          <a:stretch>
            <a:fillRect/>
          </a:stretch>
        </p:blipFill>
        <p:spPr bwMode="auto">
          <a:xfrm>
            <a:off x="5181600" y="1828800"/>
            <a:ext cx="3281363" cy="4267200"/>
          </a:xfrm>
          <a:prstGeom prst="rect">
            <a:avLst/>
          </a:prstGeom>
          <a:noFill/>
          <a:ln w="9525">
            <a:noFill/>
            <a:miter lim="800000"/>
            <a:headEnd/>
            <a:tailEnd/>
          </a:ln>
        </p:spPr>
      </p:pic>
      <p:sp>
        <p:nvSpPr>
          <p:cNvPr id="17413" name="Text Box 6"/>
          <p:cNvSpPr txBox="1">
            <a:spLocks noChangeArrowheads="1"/>
          </p:cNvSpPr>
          <p:nvPr/>
        </p:nvSpPr>
        <p:spPr bwMode="auto">
          <a:xfrm>
            <a:off x="1371600" y="4343400"/>
            <a:ext cx="3581400" cy="1800225"/>
          </a:xfrm>
          <a:prstGeom prst="rect">
            <a:avLst/>
          </a:prstGeom>
          <a:noFill/>
          <a:ln w="9525">
            <a:noFill/>
            <a:miter lim="800000"/>
            <a:headEnd/>
            <a:tailEnd/>
          </a:ln>
        </p:spPr>
        <p:txBody>
          <a:bodyPr>
            <a:spAutoFit/>
          </a:bodyPr>
          <a:lstStyle/>
          <a:p>
            <a:pPr algn="ctr">
              <a:spcBef>
                <a:spcPct val="50000"/>
              </a:spcBef>
            </a:pPr>
            <a:r>
              <a:rPr lang="en-US" dirty="0">
                <a:latin typeface="Times" charset="0"/>
              </a:rPr>
              <a:t>Can you guess which play was the first to be performed in The Globe?</a:t>
            </a:r>
          </a:p>
        </p:txBody>
      </p:sp>
      <p:sp>
        <p:nvSpPr>
          <p:cNvPr id="17414" name="Text Box 7"/>
          <p:cNvSpPr txBox="1">
            <a:spLocks noChangeArrowheads="1"/>
          </p:cNvSpPr>
          <p:nvPr/>
        </p:nvSpPr>
        <p:spPr bwMode="auto">
          <a:xfrm>
            <a:off x="3962400" y="1219200"/>
            <a:ext cx="4419600" cy="457200"/>
          </a:xfrm>
          <a:prstGeom prst="rect">
            <a:avLst/>
          </a:prstGeom>
          <a:noFill/>
          <a:ln w="9525">
            <a:noFill/>
            <a:miter lim="800000"/>
            <a:headEnd/>
            <a:tailEnd/>
          </a:ln>
        </p:spPr>
        <p:txBody>
          <a:bodyPr>
            <a:spAutoFit/>
          </a:bodyPr>
          <a:lstStyle/>
          <a:p>
            <a:pPr>
              <a:spcBef>
                <a:spcPct val="50000"/>
              </a:spcBef>
            </a:pPr>
            <a:r>
              <a:rPr lang="en-US" sz="2400" i="1">
                <a:latin typeface="Times" charset="0"/>
              </a:rPr>
              <a:t>Where did they get the wood?</a:t>
            </a:r>
            <a:endParaRPr lang="en-US">
              <a:latin typeface="Times" charset="0"/>
            </a:endParaRPr>
          </a:p>
        </p:txBody>
      </p:sp>
      <p:sp>
        <p:nvSpPr>
          <p:cNvPr id="17415" name="AutoShape 8">
            <a:hlinkClick r:id="" action="ppaction://hlinkshowjump?jump=previousslide" highlightClick="1"/>
          </p:cNvPr>
          <p:cNvSpPr>
            <a:spLocks noChangeArrowheads="1"/>
          </p:cNvSpPr>
          <p:nvPr/>
        </p:nvSpPr>
        <p:spPr bwMode="auto">
          <a:xfrm>
            <a:off x="1219200" y="6324600"/>
            <a:ext cx="304800" cy="2286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7416" name="AutoShape 9">
            <a:hlinkClick r:id="" action="ppaction://hlinkshowjump?jump=nextslide" highlightClick="1"/>
          </p:cNvPr>
          <p:cNvSpPr>
            <a:spLocks noChangeArrowheads="1"/>
          </p:cNvSpPr>
          <p:nvPr/>
        </p:nvSpPr>
        <p:spPr bwMode="auto">
          <a:xfrm>
            <a:off x="8458200" y="6172200"/>
            <a:ext cx="3810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5972175" y="457200"/>
            <a:ext cx="2765425" cy="4038600"/>
          </a:xfrm>
          <a:prstGeom prst="rect">
            <a:avLst/>
          </a:prstGeom>
          <a:noFill/>
          <a:ln w="9525">
            <a:noFill/>
            <a:miter lim="800000"/>
            <a:headEnd/>
            <a:tailEnd/>
          </a:ln>
        </p:spPr>
      </p:pic>
      <p:pic>
        <p:nvPicPr>
          <p:cNvPr id="18435" name="Picture 4"/>
          <p:cNvPicPr>
            <a:picLocks noChangeAspect="1" noChangeArrowheads="1"/>
          </p:cNvPicPr>
          <p:nvPr/>
        </p:nvPicPr>
        <p:blipFill>
          <a:blip r:embed="rId3"/>
          <a:srcRect/>
          <a:stretch>
            <a:fillRect/>
          </a:stretch>
        </p:blipFill>
        <p:spPr bwMode="auto">
          <a:xfrm>
            <a:off x="1752600" y="4876800"/>
            <a:ext cx="2260600" cy="1536700"/>
          </a:xfrm>
          <a:prstGeom prst="rect">
            <a:avLst/>
          </a:prstGeom>
          <a:noFill/>
          <a:ln w="9525">
            <a:noFill/>
            <a:miter lim="800000"/>
            <a:headEnd/>
            <a:tailEnd/>
          </a:ln>
        </p:spPr>
      </p:pic>
      <p:pic>
        <p:nvPicPr>
          <p:cNvPr id="18436" name="Picture 5"/>
          <p:cNvPicPr>
            <a:picLocks noChangeAspect="1" noChangeArrowheads="1"/>
          </p:cNvPicPr>
          <p:nvPr/>
        </p:nvPicPr>
        <p:blipFill>
          <a:blip r:embed="rId4"/>
          <a:srcRect/>
          <a:stretch>
            <a:fillRect/>
          </a:stretch>
        </p:blipFill>
        <p:spPr bwMode="auto">
          <a:xfrm>
            <a:off x="1295400" y="2514600"/>
            <a:ext cx="3048000" cy="2103438"/>
          </a:xfrm>
          <a:prstGeom prst="rect">
            <a:avLst/>
          </a:prstGeom>
          <a:noFill/>
          <a:ln w="9525">
            <a:noFill/>
            <a:miter lim="800000"/>
            <a:headEnd/>
            <a:tailEnd/>
          </a:ln>
        </p:spPr>
      </p:pic>
      <p:pic>
        <p:nvPicPr>
          <p:cNvPr id="18437" name="Picture 6"/>
          <p:cNvPicPr>
            <a:picLocks noChangeAspect="1" noChangeArrowheads="1"/>
          </p:cNvPicPr>
          <p:nvPr/>
        </p:nvPicPr>
        <p:blipFill>
          <a:blip r:embed="rId5"/>
          <a:srcRect/>
          <a:stretch>
            <a:fillRect/>
          </a:stretch>
        </p:blipFill>
        <p:spPr bwMode="auto">
          <a:xfrm>
            <a:off x="1371600" y="457200"/>
            <a:ext cx="3835400" cy="1663700"/>
          </a:xfrm>
          <a:prstGeom prst="rect">
            <a:avLst/>
          </a:prstGeom>
          <a:noFill/>
          <a:ln w="9525">
            <a:noFill/>
            <a:miter lim="800000"/>
            <a:headEnd/>
            <a:tailEnd/>
          </a:ln>
        </p:spPr>
      </p:pic>
      <p:pic>
        <p:nvPicPr>
          <p:cNvPr id="18438" name="Picture 7"/>
          <p:cNvPicPr>
            <a:picLocks noChangeAspect="1" noChangeArrowheads="1"/>
          </p:cNvPicPr>
          <p:nvPr/>
        </p:nvPicPr>
        <p:blipFill>
          <a:blip r:embed="rId6"/>
          <a:srcRect/>
          <a:stretch>
            <a:fillRect/>
          </a:stretch>
        </p:blipFill>
        <p:spPr bwMode="auto">
          <a:xfrm>
            <a:off x="4876800" y="4495800"/>
            <a:ext cx="3835400" cy="1892300"/>
          </a:xfrm>
          <a:prstGeom prst="rect">
            <a:avLst/>
          </a:prstGeom>
          <a:noFill/>
          <a:ln w="9525">
            <a:noFill/>
            <a:miter lim="800000"/>
            <a:headEnd/>
            <a:tailEnd/>
          </a:ln>
        </p:spPr>
      </p:pic>
      <p:sp>
        <p:nvSpPr>
          <p:cNvPr id="18439" name="AutoShape 8">
            <a:hlinkClick r:id="" action="ppaction://hlinkshowjump?jump=previousslide" highlightClick="1"/>
          </p:cNvPr>
          <p:cNvSpPr>
            <a:spLocks noChangeArrowheads="1"/>
          </p:cNvSpPr>
          <p:nvPr/>
        </p:nvSpPr>
        <p:spPr bwMode="auto">
          <a:xfrm>
            <a:off x="1066800" y="6324600"/>
            <a:ext cx="381000" cy="304800"/>
          </a:xfrm>
          <a:prstGeom prst="actionButtonBackPrevious">
            <a:avLst/>
          </a:prstGeom>
          <a:solidFill>
            <a:schemeClr val="hlink"/>
          </a:solidFill>
          <a:ln w="9525">
            <a:solidFill>
              <a:schemeClr val="tx1"/>
            </a:solidFill>
            <a:miter lim="800000"/>
            <a:headEnd/>
            <a:tailEnd/>
          </a:ln>
        </p:spPr>
        <p:txBody>
          <a:bodyPr wrap="none" anchor="ctr"/>
          <a:lstStyle/>
          <a:p>
            <a:endParaRPr lang="en-US"/>
          </a:p>
        </p:txBody>
      </p:sp>
      <p:sp>
        <p:nvSpPr>
          <p:cNvPr id="18440" name="AutoShape 9">
            <a:hlinkClick r:id="" action="ppaction://hlinkshowjump?jump=nextslide" highlightClick="1"/>
          </p:cNvPr>
          <p:cNvSpPr>
            <a:spLocks noChangeArrowheads="1"/>
          </p:cNvSpPr>
          <p:nvPr/>
        </p:nvSpPr>
        <p:spPr bwMode="auto">
          <a:xfrm>
            <a:off x="8458200" y="6477000"/>
            <a:ext cx="457200" cy="152400"/>
          </a:xfrm>
          <a:prstGeom prst="actionButtonForwardNext">
            <a:avLst/>
          </a:prstGeom>
          <a:solidFill>
            <a:srgbClr val="D254C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152400"/>
            <a:ext cx="7772400" cy="1143000"/>
          </a:xfrm>
        </p:spPr>
        <p:txBody>
          <a:bodyPr/>
          <a:lstStyle/>
          <a:p>
            <a:r>
              <a:rPr lang="en-US" smtClean="0">
                <a:latin typeface="AWPCOpenclassic" charset="0"/>
              </a:rPr>
              <a:t>Who were the Players?</a:t>
            </a:r>
            <a:endParaRPr lang="en-US" smtClean="0"/>
          </a:p>
        </p:txBody>
      </p:sp>
      <p:sp>
        <p:nvSpPr>
          <p:cNvPr id="19459" name="Rectangle 3"/>
          <p:cNvSpPr>
            <a:spLocks noGrp="1" noChangeArrowheads="1"/>
          </p:cNvSpPr>
          <p:nvPr>
            <p:ph type="body" sz="half" idx="1"/>
          </p:nvPr>
        </p:nvSpPr>
        <p:spPr>
          <a:xfrm>
            <a:off x="1066800" y="1295400"/>
            <a:ext cx="3810000" cy="4114800"/>
          </a:xfrm>
        </p:spPr>
        <p:txBody>
          <a:bodyPr/>
          <a:lstStyle/>
          <a:p>
            <a:r>
              <a:rPr lang="en-US" sz="2800" b="1" smtClean="0"/>
              <a:t>The Lord Admiral’s Men</a:t>
            </a:r>
            <a:endParaRPr lang="en-US" sz="2800" smtClean="0"/>
          </a:p>
          <a:p>
            <a:r>
              <a:rPr lang="en-US" sz="2800" b="1" smtClean="0"/>
              <a:t>The Lord Chamberlain’s Men</a:t>
            </a:r>
            <a:r>
              <a:rPr lang="en-US" sz="2800" smtClean="0"/>
              <a:t> (Shakespeare founded; Richard Burbage was their leading actor)</a:t>
            </a:r>
          </a:p>
          <a:p>
            <a:r>
              <a:rPr lang="en-US" sz="2800" smtClean="0"/>
              <a:t>The Lord Chamberlain’s Men performed mostly in The Theatre</a:t>
            </a:r>
          </a:p>
        </p:txBody>
      </p:sp>
      <p:pic>
        <p:nvPicPr>
          <p:cNvPr id="19460" name="Picture 5"/>
          <p:cNvPicPr>
            <a:picLocks noGrp="1" noChangeAspect="1" noChangeArrowheads="1"/>
          </p:cNvPicPr>
          <p:nvPr>
            <p:ph type="clipArt" sz="half" idx="2"/>
          </p:nvPr>
        </p:nvPicPr>
        <p:blipFill>
          <a:blip r:embed="rId2"/>
          <a:srcRect/>
          <a:stretch>
            <a:fillRect/>
          </a:stretch>
        </p:blipFill>
        <p:spPr>
          <a:xfrm>
            <a:off x="5410200" y="1219200"/>
            <a:ext cx="3200400" cy="2560638"/>
          </a:xfrm>
          <a:noFill/>
        </p:spPr>
      </p:pic>
      <p:pic>
        <p:nvPicPr>
          <p:cNvPr id="19461" name="Picture 8"/>
          <p:cNvPicPr>
            <a:picLocks noChangeAspect="1" noChangeArrowheads="1"/>
          </p:cNvPicPr>
          <p:nvPr/>
        </p:nvPicPr>
        <p:blipFill>
          <a:blip r:embed="rId3"/>
          <a:srcRect/>
          <a:stretch>
            <a:fillRect/>
          </a:stretch>
        </p:blipFill>
        <p:spPr bwMode="auto">
          <a:xfrm>
            <a:off x="4724400" y="4191000"/>
            <a:ext cx="4038600" cy="1587500"/>
          </a:xfrm>
          <a:prstGeom prst="rect">
            <a:avLst/>
          </a:prstGeom>
          <a:noFill/>
          <a:ln w="9525">
            <a:noFill/>
            <a:miter lim="800000"/>
            <a:headEnd/>
            <a:tailEnd/>
          </a:ln>
        </p:spPr>
      </p:pic>
      <p:sp>
        <p:nvSpPr>
          <p:cNvPr id="19462" name="AutoShape 9">
            <a:hlinkClick r:id="" action="ppaction://hlinkshowjump?jump=previousslide" highlightClick="1"/>
          </p:cNvPr>
          <p:cNvSpPr>
            <a:spLocks noChangeArrowheads="1"/>
          </p:cNvSpPr>
          <p:nvPr/>
        </p:nvSpPr>
        <p:spPr bwMode="auto">
          <a:xfrm>
            <a:off x="7848600" y="6248400"/>
            <a:ext cx="3810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9463" name="AutoShape 10">
            <a:hlinkClick r:id="" action="ppaction://hlinkshowjump?jump=nextslide" highlightClick="1"/>
          </p:cNvPr>
          <p:cNvSpPr>
            <a:spLocks noChangeArrowheads="1"/>
          </p:cNvSpPr>
          <p:nvPr/>
        </p:nvSpPr>
        <p:spPr bwMode="auto">
          <a:xfrm>
            <a:off x="8305800" y="6248400"/>
            <a:ext cx="3810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Acting</a:t>
            </a:r>
          </a:p>
        </p:txBody>
      </p:sp>
      <p:sp>
        <p:nvSpPr>
          <p:cNvPr id="20483" name="Rectangle 4"/>
          <p:cNvSpPr>
            <a:spLocks noGrp="1" noChangeArrowheads="1"/>
          </p:cNvSpPr>
          <p:nvPr>
            <p:ph type="body" sz="half" idx="2"/>
          </p:nvPr>
        </p:nvSpPr>
        <p:spPr>
          <a:xfrm>
            <a:off x="1600200" y="1447800"/>
            <a:ext cx="7239000" cy="4438650"/>
          </a:xfrm>
        </p:spPr>
        <p:txBody>
          <a:bodyPr/>
          <a:lstStyle/>
          <a:p>
            <a:pPr>
              <a:lnSpc>
                <a:spcPct val="90000"/>
              </a:lnSpc>
            </a:pPr>
            <a:r>
              <a:rPr lang="en-US" sz="2800" smtClean="0"/>
              <a:t>The actors were all men; young boys (age 12-14) played the female parts</a:t>
            </a:r>
          </a:p>
          <a:p>
            <a:pPr>
              <a:lnSpc>
                <a:spcPct val="90000"/>
              </a:lnSpc>
            </a:pPr>
            <a:r>
              <a:rPr lang="en-US" sz="2800" smtClean="0"/>
              <a:t>They were considered “shareholders” and owned stock or shares in the play texts, costumes, and props</a:t>
            </a:r>
          </a:p>
          <a:p>
            <a:pPr>
              <a:lnSpc>
                <a:spcPct val="90000"/>
              </a:lnSpc>
            </a:pPr>
            <a:r>
              <a:rPr lang="en-US" sz="2800" smtClean="0"/>
              <a:t>Their pay depended on admission sales</a:t>
            </a:r>
          </a:p>
          <a:p>
            <a:pPr>
              <a:lnSpc>
                <a:spcPct val="90000"/>
              </a:lnSpc>
            </a:pPr>
            <a:r>
              <a:rPr lang="en-US" sz="2800" smtClean="0"/>
              <a:t>Actors only had about 3 weeks to practice a new play</a:t>
            </a:r>
          </a:p>
          <a:p>
            <a:pPr>
              <a:lnSpc>
                <a:spcPct val="90000"/>
              </a:lnSpc>
            </a:pPr>
            <a:r>
              <a:rPr lang="en-US" sz="2800" smtClean="0"/>
              <a:t> In one week, the troupes may perform 6 different plays (as many as 4,000 lines!)</a:t>
            </a:r>
          </a:p>
        </p:txBody>
      </p:sp>
      <p:sp>
        <p:nvSpPr>
          <p:cNvPr id="20484" name="AutoShape 5">
            <a:hlinkClick r:id="" action="ppaction://hlinkshowjump?jump=previousslide" highlightClick="1"/>
          </p:cNvPr>
          <p:cNvSpPr>
            <a:spLocks noChangeArrowheads="1"/>
          </p:cNvSpPr>
          <p:nvPr/>
        </p:nvSpPr>
        <p:spPr bwMode="auto">
          <a:xfrm>
            <a:off x="1143000" y="6248400"/>
            <a:ext cx="533400" cy="381000"/>
          </a:xfrm>
          <a:prstGeom prst="actionButtonBackPrevious">
            <a:avLst/>
          </a:prstGeom>
          <a:solidFill>
            <a:srgbClr val="FB2B53"/>
          </a:solidFill>
          <a:ln w="9525">
            <a:solidFill>
              <a:schemeClr val="tx1"/>
            </a:solidFill>
            <a:miter lim="800000"/>
            <a:headEnd/>
            <a:tailEnd/>
          </a:ln>
        </p:spPr>
        <p:txBody>
          <a:bodyPr wrap="none" anchor="ctr"/>
          <a:lstStyle/>
          <a:p>
            <a:endParaRPr lang="en-US"/>
          </a:p>
        </p:txBody>
      </p:sp>
      <p:sp>
        <p:nvSpPr>
          <p:cNvPr id="20485" name="AutoShape 6">
            <a:hlinkClick r:id="" action="ppaction://hlinkshowjump?jump=nextslide" highlightClick="1"/>
          </p:cNvPr>
          <p:cNvSpPr>
            <a:spLocks noChangeArrowheads="1"/>
          </p:cNvSpPr>
          <p:nvPr/>
        </p:nvSpPr>
        <p:spPr bwMode="auto">
          <a:xfrm>
            <a:off x="8382000" y="6172200"/>
            <a:ext cx="533400" cy="457200"/>
          </a:xfrm>
          <a:prstGeom prst="actionButtonForwardNext">
            <a:avLst/>
          </a:prstGeom>
          <a:solidFill>
            <a:srgbClr val="EAF333"/>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By 1597, Shakespeare...</a:t>
            </a:r>
          </a:p>
        </p:txBody>
      </p:sp>
      <p:sp>
        <p:nvSpPr>
          <p:cNvPr id="21507" name="Rectangle 4"/>
          <p:cNvSpPr>
            <a:spLocks noGrp="1" noChangeArrowheads="1"/>
          </p:cNvSpPr>
          <p:nvPr>
            <p:ph type="body" sz="half" idx="2"/>
          </p:nvPr>
        </p:nvSpPr>
        <p:spPr/>
        <p:txBody>
          <a:bodyPr/>
          <a:lstStyle/>
          <a:p>
            <a:r>
              <a:rPr lang="en-US" sz="2800" smtClean="0"/>
              <a:t>Had written the following plays:</a:t>
            </a:r>
          </a:p>
          <a:p>
            <a:r>
              <a:rPr lang="en-US" sz="2800" i="1" smtClean="0"/>
              <a:t>Romeo and Juliet</a:t>
            </a:r>
            <a:endParaRPr lang="en-US" sz="2800" smtClean="0"/>
          </a:p>
          <a:p>
            <a:r>
              <a:rPr lang="en-US" sz="2800" i="1" smtClean="0"/>
              <a:t>Merchant of Venice</a:t>
            </a:r>
            <a:endParaRPr lang="en-US" sz="2800" smtClean="0"/>
          </a:p>
          <a:p>
            <a:r>
              <a:rPr lang="en-US" sz="2800" i="1" smtClean="0"/>
              <a:t>A MidSummer Night’s Dream</a:t>
            </a:r>
            <a:endParaRPr lang="en-US" sz="2800" smtClean="0"/>
          </a:p>
        </p:txBody>
      </p:sp>
      <p:pic>
        <p:nvPicPr>
          <p:cNvPr id="21508" name="Picture 5"/>
          <p:cNvPicPr>
            <a:picLocks noGrp="1" noChangeAspect="1" noChangeArrowheads="1"/>
          </p:cNvPicPr>
          <p:nvPr>
            <p:ph type="clipArt" sz="half" idx="1"/>
          </p:nvPr>
        </p:nvPicPr>
        <p:blipFill>
          <a:blip r:embed="rId2"/>
          <a:srcRect/>
          <a:stretch>
            <a:fillRect/>
          </a:stretch>
        </p:blipFill>
        <p:spPr>
          <a:xfrm>
            <a:off x="1371600" y="1447800"/>
            <a:ext cx="3338513" cy="4495800"/>
          </a:xfrm>
          <a:noFill/>
        </p:spPr>
      </p:pic>
      <p:sp>
        <p:nvSpPr>
          <p:cNvPr id="21509" name="AutoShape 7">
            <a:hlinkClick r:id="" action="ppaction://hlinkshowjump?jump=previousslide" highlightClick="1"/>
          </p:cNvPr>
          <p:cNvSpPr>
            <a:spLocks noChangeArrowheads="1"/>
          </p:cNvSpPr>
          <p:nvPr/>
        </p:nvSpPr>
        <p:spPr bwMode="auto">
          <a:xfrm>
            <a:off x="7467600" y="6172200"/>
            <a:ext cx="609600" cy="457200"/>
          </a:xfrm>
          <a:prstGeom prst="actionButtonBackPrevious">
            <a:avLst/>
          </a:prstGeom>
          <a:solidFill>
            <a:schemeClr val="accent2"/>
          </a:solidFill>
          <a:ln w="9525">
            <a:solidFill>
              <a:schemeClr val="tx1"/>
            </a:solidFill>
            <a:miter lim="800000"/>
            <a:headEnd/>
            <a:tailEnd/>
          </a:ln>
        </p:spPr>
        <p:txBody>
          <a:bodyPr wrap="none" anchor="ctr"/>
          <a:lstStyle/>
          <a:p>
            <a:endParaRPr lang="en-US"/>
          </a:p>
        </p:txBody>
      </p:sp>
      <p:sp>
        <p:nvSpPr>
          <p:cNvPr id="21510" name="AutoShape 8">
            <a:hlinkClick r:id="" action="ppaction://hlinkshowjump?jump=nextslide" highlightClick="1"/>
          </p:cNvPr>
          <p:cNvSpPr>
            <a:spLocks noChangeArrowheads="1"/>
          </p:cNvSpPr>
          <p:nvPr/>
        </p:nvSpPr>
        <p:spPr bwMode="auto">
          <a:xfrm>
            <a:off x="8229600" y="6172200"/>
            <a:ext cx="533400" cy="457200"/>
          </a:xfrm>
          <a:prstGeom prst="actionButtonForwardNext">
            <a:avLst/>
          </a:prstGeom>
          <a:solidFill>
            <a:srgbClr val="A77FA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mtClean="0">
                <a:latin typeface="AWPCOpenclassic" charset="0"/>
              </a:rPr>
              <a:t>Childhood</a:t>
            </a:r>
            <a:endParaRPr lang="en-US" smtClean="0"/>
          </a:p>
        </p:txBody>
      </p:sp>
      <p:sp>
        <p:nvSpPr>
          <p:cNvPr id="4099" name="Rectangle 3"/>
          <p:cNvSpPr>
            <a:spLocks noGrp="1" noChangeArrowheads="1"/>
          </p:cNvSpPr>
          <p:nvPr>
            <p:ph type="body" sz="half" idx="1"/>
          </p:nvPr>
        </p:nvSpPr>
        <p:spPr/>
        <p:txBody>
          <a:bodyPr/>
          <a:lstStyle/>
          <a:p>
            <a:r>
              <a:rPr lang="en-US" sz="2800" smtClean="0"/>
              <a:t>Born April 23 (we think), 1564</a:t>
            </a:r>
          </a:p>
          <a:p>
            <a:r>
              <a:rPr lang="en-US" sz="2800" smtClean="0"/>
              <a:t>Stratford-upon-Avon, England</a:t>
            </a:r>
          </a:p>
          <a:p>
            <a:r>
              <a:rPr lang="en-US" sz="2800" smtClean="0"/>
              <a:t>Father was a local prominent merchant</a:t>
            </a:r>
          </a:p>
        </p:txBody>
      </p:sp>
      <p:pic>
        <p:nvPicPr>
          <p:cNvPr id="4100" name="Picture 5"/>
          <p:cNvPicPr>
            <a:picLocks noGrp="1" noChangeAspect="1" noChangeArrowheads="1"/>
          </p:cNvPicPr>
          <p:nvPr>
            <p:ph type="clipArt" sz="half" idx="2"/>
          </p:nvPr>
        </p:nvPicPr>
        <p:blipFill>
          <a:blip r:embed="rId2"/>
          <a:srcRect/>
          <a:stretch>
            <a:fillRect/>
          </a:stretch>
        </p:blipFill>
        <p:spPr>
          <a:xfrm>
            <a:off x="6934200" y="381000"/>
            <a:ext cx="1693863" cy="3200400"/>
          </a:xfrm>
          <a:noFill/>
        </p:spPr>
      </p:pic>
      <p:pic>
        <p:nvPicPr>
          <p:cNvPr id="4101" name="Picture 6"/>
          <p:cNvPicPr>
            <a:picLocks noChangeAspect="1" noChangeArrowheads="1"/>
          </p:cNvPicPr>
          <p:nvPr/>
        </p:nvPicPr>
        <p:blipFill>
          <a:blip r:embed="rId3"/>
          <a:srcRect/>
          <a:stretch>
            <a:fillRect/>
          </a:stretch>
        </p:blipFill>
        <p:spPr bwMode="auto">
          <a:xfrm>
            <a:off x="4724400" y="3733800"/>
            <a:ext cx="3873500" cy="2808288"/>
          </a:xfrm>
          <a:prstGeom prst="rect">
            <a:avLst/>
          </a:prstGeom>
          <a:noFill/>
          <a:ln w="9525">
            <a:noFill/>
            <a:miter lim="800000"/>
            <a:headEnd/>
            <a:tailEnd/>
          </a:ln>
        </p:spPr>
      </p:pic>
      <p:pic>
        <p:nvPicPr>
          <p:cNvPr id="4102" name="Picture 7"/>
          <p:cNvPicPr>
            <a:picLocks noChangeAspect="1" noChangeArrowheads="1"/>
          </p:cNvPicPr>
          <p:nvPr/>
        </p:nvPicPr>
        <p:blipFill>
          <a:blip r:embed="rId4"/>
          <a:srcRect/>
          <a:stretch>
            <a:fillRect/>
          </a:stretch>
        </p:blipFill>
        <p:spPr bwMode="auto">
          <a:xfrm>
            <a:off x="5181600" y="1676400"/>
            <a:ext cx="1270000" cy="1587500"/>
          </a:xfrm>
          <a:prstGeom prst="rect">
            <a:avLst/>
          </a:prstGeom>
          <a:noFill/>
          <a:ln w="9525">
            <a:noFill/>
            <a:miter lim="800000"/>
            <a:headEnd/>
            <a:tailEnd/>
          </a:ln>
        </p:spPr>
      </p:pic>
      <p:sp>
        <p:nvSpPr>
          <p:cNvPr id="4103" name="AutoShape 8">
            <a:hlinkClick r:id="" action="ppaction://hlinkshowjump?jump=previousslide" highlightClick="1"/>
          </p:cNvPr>
          <p:cNvSpPr>
            <a:spLocks noChangeArrowheads="1"/>
          </p:cNvSpPr>
          <p:nvPr/>
        </p:nvSpPr>
        <p:spPr bwMode="auto">
          <a:xfrm>
            <a:off x="1143000" y="6248400"/>
            <a:ext cx="4572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104" name="AutoShape 9">
            <a:hlinkClick r:id="" action="ppaction://hlinkshowjump?jump=nextslide" highlightClick="1"/>
          </p:cNvPr>
          <p:cNvSpPr>
            <a:spLocks noChangeArrowheads="1"/>
          </p:cNvSpPr>
          <p:nvPr/>
        </p:nvSpPr>
        <p:spPr bwMode="auto">
          <a:xfrm>
            <a:off x="8534400" y="6324600"/>
            <a:ext cx="3810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1295400" y="381000"/>
            <a:ext cx="5486400" cy="1403350"/>
          </a:xfrm>
          <a:prstGeom prst="rect">
            <a:avLst/>
          </a:prstGeom>
          <a:noFill/>
          <a:ln w="9525">
            <a:noFill/>
            <a:miter lim="800000"/>
            <a:headEnd/>
            <a:tailEnd/>
          </a:ln>
        </p:spPr>
        <p:txBody>
          <a:bodyPr>
            <a:spAutoFit/>
          </a:bodyPr>
          <a:lstStyle/>
          <a:p>
            <a:pPr>
              <a:spcBef>
                <a:spcPct val="50000"/>
              </a:spcBef>
            </a:pPr>
            <a:r>
              <a:rPr lang="en-US" sz="4400">
                <a:latin typeface="AWPCOpenclassic" charset="0"/>
              </a:rPr>
              <a:t>The Competition</a:t>
            </a:r>
            <a:endParaRPr lang="en-US">
              <a:latin typeface="Times" charset="0"/>
            </a:endParaRPr>
          </a:p>
          <a:p>
            <a:pPr>
              <a:spcBef>
                <a:spcPct val="50000"/>
              </a:spcBef>
            </a:pPr>
            <a:endParaRPr lang="en-US">
              <a:latin typeface="Times" charset="0"/>
            </a:endParaRPr>
          </a:p>
        </p:txBody>
      </p:sp>
      <p:pic>
        <p:nvPicPr>
          <p:cNvPr id="22531" name="Picture 5"/>
          <p:cNvPicPr>
            <a:picLocks noChangeAspect="1" noChangeArrowheads="1"/>
          </p:cNvPicPr>
          <p:nvPr/>
        </p:nvPicPr>
        <p:blipFill>
          <a:blip r:embed="rId2"/>
          <a:srcRect/>
          <a:stretch>
            <a:fillRect/>
          </a:stretch>
        </p:blipFill>
        <p:spPr bwMode="auto">
          <a:xfrm>
            <a:off x="1295400" y="1447800"/>
            <a:ext cx="2463800" cy="3187700"/>
          </a:xfrm>
          <a:prstGeom prst="rect">
            <a:avLst/>
          </a:prstGeom>
          <a:noFill/>
          <a:ln w="9525">
            <a:noFill/>
            <a:miter lim="800000"/>
            <a:headEnd/>
            <a:tailEnd/>
          </a:ln>
        </p:spPr>
      </p:pic>
      <p:sp>
        <p:nvSpPr>
          <p:cNvPr id="22532" name="Text Box 6"/>
          <p:cNvSpPr txBox="1">
            <a:spLocks noChangeArrowheads="1"/>
          </p:cNvSpPr>
          <p:nvPr/>
        </p:nvSpPr>
        <p:spPr bwMode="auto">
          <a:xfrm>
            <a:off x="3886200" y="1295400"/>
            <a:ext cx="4876800" cy="519113"/>
          </a:xfrm>
          <a:prstGeom prst="rect">
            <a:avLst/>
          </a:prstGeom>
          <a:noFill/>
          <a:ln w="9525">
            <a:noFill/>
            <a:miter lim="800000"/>
            <a:headEnd/>
            <a:tailEnd/>
          </a:ln>
        </p:spPr>
        <p:txBody>
          <a:bodyPr>
            <a:spAutoFit/>
          </a:bodyPr>
          <a:lstStyle/>
          <a:p>
            <a:pPr>
              <a:spcBef>
                <a:spcPct val="50000"/>
              </a:spcBef>
            </a:pPr>
            <a:r>
              <a:rPr lang="en-US" b="1">
                <a:latin typeface="Times" charset="0"/>
              </a:rPr>
              <a:t>Christopher Marlowe</a:t>
            </a:r>
            <a:r>
              <a:rPr lang="en-US">
                <a:latin typeface="Times" charset="0"/>
              </a:rPr>
              <a:t> </a:t>
            </a:r>
            <a:r>
              <a:rPr lang="en-US" sz="2000">
                <a:latin typeface="Times" charset="0"/>
              </a:rPr>
              <a:t>(1564-1593)</a:t>
            </a:r>
          </a:p>
        </p:txBody>
      </p:sp>
      <p:sp>
        <p:nvSpPr>
          <p:cNvPr id="22533" name="Text Box 8"/>
          <p:cNvSpPr txBox="1">
            <a:spLocks noChangeArrowheads="1"/>
          </p:cNvSpPr>
          <p:nvPr/>
        </p:nvSpPr>
        <p:spPr bwMode="auto">
          <a:xfrm>
            <a:off x="4114800" y="1905000"/>
            <a:ext cx="4724400" cy="2647950"/>
          </a:xfrm>
          <a:prstGeom prst="rect">
            <a:avLst/>
          </a:prstGeom>
          <a:noFill/>
          <a:ln w="9525">
            <a:noFill/>
            <a:miter lim="800000"/>
            <a:headEnd/>
            <a:tailEnd/>
          </a:ln>
        </p:spPr>
        <p:txBody>
          <a:bodyPr>
            <a:spAutoFit/>
          </a:bodyPr>
          <a:lstStyle/>
          <a:p>
            <a:pPr>
              <a:spcBef>
                <a:spcPct val="50000"/>
              </a:spcBef>
            </a:pPr>
            <a:r>
              <a:rPr lang="en-US" sz="2400">
                <a:latin typeface="Times" charset="0"/>
              </a:rPr>
              <a:t>He was the first great playwright, paving the way for Shakespeare. He wrote and acted for </a:t>
            </a:r>
            <a:r>
              <a:rPr lang="en-US" sz="2400" b="1">
                <a:latin typeface="Times" charset="0"/>
              </a:rPr>
              <a:t>The Lord Admiral’s Company</a:t>
            </a:r>
            <a:r>
              <a:rPr lang="en-US" sz="2400">
                <a:latin typeface="Times" charset="0"/>
              </a:rPr>
              <a:t>--which was The Lord Chamberlain’s Men’s arch-rivals.  He was possibly Shakespeare’s biggest influence.</a:t>
            </a:r>
          </a:p>
        </p:txBody>
      </p:sp>
      <p:sp>
        <p:nvSpPr>
          <p:cNvPr id="22534" name="Text Box 9"/>
          <p:cNvSpPr txBox="1">
            <a:spLocks noChangeArrowheads="1"/>
          </p:cNvSpPr>
          <p:nvPr/>
        </p:nvSpPr>
        <p:spPr bwMode="auto">
          <a:xfrm>
            <a:off x="1371600" y="4724400"/>
            <a:ext cx="7315200" cy="2014538"/>
          </a:xfrm>
          <a:prstGeom prst="rect">
            <a:avLst/>
          </a:prstGeom>
          <a:noFill/>
          <a:ln w="9525">
            <a:noFill/>
            <a:miter lim="800000"/>
            <a:headEnd/>
            <a:tailEnd/>
          </a:ln>
        </p:spPr>
        <p:txBody>
          <a:bodyPr>
            <a:spAutoFit/>
          </a:bodyPr>
          <a:lstStyle/>
          <a:p>
            <a:pPr>
              <a:spcBef>
                <a:spcPct val="50000"/>
              </a:spcBef>
            </a:pPr>
            <a:r>
              <a:rPr lang="en-US">
                <a:latin typeface="Times" charset="0"/>
              </a:rPr>
              <a:t>Most Notable Works Include:  </a:t>
            </a:r>
            <a:r>
              <a:rPr lang="en-US" i="1">
                <a:latin typeface="Times" charset="0"/>
              </a:rPr>
              <a:t>Tamburlaine the Great</a:t>
            </a:r>
            <a:r>
              <a:rPr lang="en-US">
                <a:latin typeface="Times" charset="0"/>
              </a:rPr>
              <a:t> (1587), </a:t>
            </a:r>
            <a:r>
              <a:rPr lang="en-US" i="1">
                <a:latin typeface="Times" charset="0"/>
              </a:rPr>
              <a:t>Dr. Faustus</a:t>
            </a:r>
            <a:r>
              <a:rPr lang="en-US">
                <a:latin typeface="Times" charset="0"/>
              </a:rPr>
              <a:t> (1588), </a:t>
            </a:r>
            <a:r>
              <a:rPr lang="en-US" i="1">
                <a:latin typeface="Times" charset="0"/>
              </a:rPr>
              <a:t>The Jew of Malta</a:t>
            </a:r>
            <a:r>
              <a:rPr lang="en-US">
                <a:latin typeface="Times" charset="0"/>
              </a:rPr>
              <a:t> (1589), </a:t>
            </a:r>
            <a:r>
              <a:rPr lang="en-US" i="1">
                <a:latin typeface="Times" charset="0"/>
              </a:rPr>
              <a:t>Edward II</a:t>
            </a:r>
            <a:r>
              <a:rPr lang="en-US">
                <a:latin typeface="Times" charset="0"/>
              </a:rPr>
              <a:t> (1592)</a:t>
            </a:r>
            <a:endParaRPr lang="en-US" sz="2400">
              <a:latin typeface="Times" charset="0"/>
            </a:endParaRPr>
          </a:p>
          <a:p>
            <a:pPr>
              <a:spcBef>
                <a:spcPct val="50000"/>
              </a:spcBef>
            </a:pPr>
            <a:endParaRPr lang="en-US">
              <a:latin typeface="Times" charset="0"/>
            </a:endParaRPr>
          </a:p>
        </p:txBody>
      </p:sp>
      <p:sp>
        <p:nvSpPr>
          <p:cNvPr id="22535" name="AutoShape 10">
            <a:hlinkClick r:id="" action="ppaction://hlinkshowjump?jump=previousslide" highlightClick="1"/>
          </p:cNvPr>
          <p:cNvSpPr>
            <a:spLocks noChangeArrowheads="1"/>
          </p:cNvSpPr>
          <p:nvPr/>
        </p:nvSpPr>
        <p:spPr bwMode="auto">
          <a:xfrm>
            <a:off x="7467600" y="6172200"/>
            <a:ext cx="381000" cy="4572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2536" name="AutoShape 11">
            <a:hlinkClick r:id="" action="ppaction://hlinkshowjump?jump=nextslide" highlightClick="1"/>
          </p:cNvPr>
          <p:cNvSpPr>
            <a:spLocks noChangeArrowheads="1"/>
          </p:cNvSpPr>
          <p:nvPr/>
        </p:nvSpPr>
        <p:spPr bwMode="auto">
          <a:xfrm>
            <a:off x="8001000" y="6248400"/>
            <a:ext cx="4572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400050"/>
            <a:ext cx="5638800" cy="1143000"/>
          </a:xfrm>
        </p:spPr>
        <p:txBody>
          <a:bodyPr/>
          <a:lstStyle/>
          <a:p>
            <a:r>
              <a:rPr lang="en-US" sz="5400" smtClean="0">
                <a:latin typeface="AWPCOpenclassic" charset="0"/>
              </a:rPr>
              <a:t>1603</a:t>
            </a:r>
            <a:endParaRPr lang="en-US" smtClean="0"/>
          </a:p>
        </p:txBody>
      </p:sp>
      <p:sp>
        <p:nvSpPr>
          <p:cNvPr id="23555" name="Rectangle 3"/>
          <p:cNvSpPr>
            <a:spLocks noGrp="1" noChangeArrowheads="1"/>
          </p:cNvSpPr>
          <p:nvPr>
            <p:ph type="body" sz="half" idx="1"/>
          </p:nvPr>
        </p:nvSpPr>
        <p:spPr/>
        <p:txBody>
          <a:bodyPr/>
          <a:lstStyle/>
          <a:p>
            <a:r>
              <a:rPr lang="en-US" sz="2800" smtClean="0"/>
              <a:t>Queen Elizabeth dies</a:t>
            </a:r>
          </a:p>
          <a:p>
            <a:r>
              <a:rPr lang="en-US" sz="2800" smtClean="0"/>
              <a:t>Shakespeare’s troupe changes their name to The King’s Men, becoming the first OFFICIAL theatre company of England’s new king, James I</a:t>
            </a:r>
          </a:p>
        </p:txBody>
      </p:sp>
      <p:pic>
        <p:nvPicPr>
          <p:cNvPr id="23556" name="Picture 5"/>
          <p:cNvPicPr>
            <a:picLocks noGrp="1" noChangeAspect="1" noChangeArrowheads="1"/>
          </p:cNvPicPr>
          <p:nvPr>
            <p:ph type="clipArt" sz="half" idx="2"/>
          </p:nvPr>
        </p:nvPicPr>
        <p:blipFill>
          <a:blip r:embed="rId2"/>
          <a:srcRect/>
          <a:stretch>
            <a:fillRect/>
          </a:stretch>
        </p:blipFill>
        <p:spPr>
          <a:xfrm>
            <a:off x="6324600" y="381000"/>
            <a:ext cx="2389188" cy="4114800"/>
          </a:xfrm>
          <a:noFill/>
        </p:spPr>
      </p:pic>
      <p:pic>
        <p:nvPicPr>
          <p:cNvPr id="23557" name="Picture 6"/>
          <p:cNvPicPr>
            <a:picLocks noChangeAspect="1" noChangeArrowheads="1"/>
          </p:cNvPicPr>
          <p:nvPr/>
        </p:nvPicPr>
        <p:blipFill>
          <a:blip r:embed="rId3"/>
          <a:srcRect/>
          <a:stretch>
            <a:fillRect/>
          </a:stretch>
        </p:blipFill>
        <p:spPr bwMode="auto">
          <a:xfrm>
            <a:off x="5181600" y="3352800"/>
            <a:ext cx="2089150" cy="2781300"/>
          </a:xfrm>
          <a:prstGeom prst="rect">
            <a:avLst/>
          </a:prstGeom>
          <a:noFill/>
          <a:ln w="9525">
            <a:noFill/>
            <a:miter lim="800000"/>
            <a:headEnd/>
            <a:tailEnd/>
          </a:ln>
        </p:spPr>
      </p:pic>
      <p:sp>
        <p:nvSpPr>
          <p:cNvPr id="23558" name="AutoShape 7">
            <a:hlinkClick r:id="" action="ppaction://hlinkshowjump?jump=previousslide" highlightClick="1"/>
          </p:cNvPr>
          <p:cNvSpPr>
            <a:spLocks noChangeArrowheads="1"/>
          </p:cNvSpPr>
          <p:nvPr/>
        </p:nvSpPr>
        <p:spPr bwMode="auto">
          <a:xfrm>
            <a:off x="1143000" y="6248400"/>
            <a:ext cx="3810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3559" name="AutoShape 8">
            <a:hlinkClick r:id="" action="ppaction://hlinkshowjump?jump=nextslide" highlightClick="1"/>
          </p:cNvPr>
          <p:cNvSpPr>
            <a:spLocks noChangeArrowheads="1"/>
          </p:cNvSpPr>
          <p:nvPr/>
        </p:nvSpPr>
        <p:spPr bwMode="auto">
          <a:xfrm>
            <a:off x="8534400" y="6324600"/>
            <a:ext cx="3048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0"/>
            <a:ext cx="7772400" cy="1143000"/>
          </a:xfrm>
        </p:spPr>
        <p:txBody>
          <a:bodyPr/>
          <a:lstStyle/>
          <a:p>
            <a:r>
              <a:rPr lang="en-US" smtClean="0">
                <a:latin typeface="AWPCOpenclassic" charset="0"/>
              </a:rPr>
              <a:t>Shakespeare’s Last Days</a:t>
            </a:r>
            <a:endParaRPr lang="en-US" smtClean="0"/>
          </a:p>
        </p:txBody>
      </p:sp>
      <p:sp>
        <p:nvSpPr>
          <p:cNvPr id="24579" name="Rectangle 3"/>
          <p:cNvSpPr>
            <a:spLocks noGrp="1" noChangeArrowheads="1"/>
          </p:cNvSpPr>
          <p:nvPr>
            <p:ph type="body" idx="1"/>
          </p:nvPr>
        </p:nvSpPr>
        <p:spPr>
          <a:xfrm>
            <a:off x="4343400" y="1066800"/>
            <a:ext cx="4419600" cy="5181600"/>
          </a:xfrm>
        </p:spPr>
        <p:txBody>
          <a:bodyPr/>
          <a:lstStyle/>
          <a:p>
            <a:r>
              <a:rPr lang="en-US" sz="4000" smtClean="0"/>
              <a:t>Between 1611-1612, Shakespeare returns to Stratford to his wife and family.</a:t>
            </a:r>
          </a:p>
          <a:p>
            <a:r>
              <a:rPr lang="en-US" sz="4000" smtClean="0"/>
              <a:t>Dies April 23, 1616 at the age of 53</a:t>
            </a:r>
            <a:endParaRPr lang="en-US" smtClean="0"/>
          </a:p>
        </p:txBody>
      </p:sp>
      <p:pic>
        <p:nvPicPr>
          <p:cNvPr id="24580" name="Picture 4"/>
          <p:cNvPicPr>
            <a:picLocks noChangeAspect="1" noChangeArrowheads="1"/>
          </p:cNvPicPr>
          <p:nvPr/>
        </p:nvPicPr>
        <p:blipFill>
          <a:blip r:embed="rId2"/>
          <a:srcRect/>
          <a:stretch>
            <a:fillRect/>
          </a:stretch>
        </p:blipFill>
        <p:spPr bwMode="auto">
          <a:xfrm>
            <a:off x="990600" y="1066800"/>
            <a:ext cx="3175000" cy="4191000"/>
          </a:xfrm>
          <a:prstGeom prst="rect">
            <a:avLst/>
          </a:prstGeom>
          <a:noFill/>
          <a:ln w="9525">
            <a:noFill/>
            <a:miter lim="800000"/>
            <a:headEnd/>
            <a:tailEnd/>
          </a:ln>
        </p:spPr>
      </p:pic>
      <p:sp>
        <p:nvSpPr>
          <p:cNvPr id="24581" name="Text Box 5"/>
          <p:cNvSpPr txBox="1">
            <a:spLocks noChangeArrowheads="1"/>
          </p:cNvSpPr>
          <p:nvPr/>
        </p:nvSpPr>
        <p:spPr bwMode="auto">
          <a:xfrm>
            <a:off x="1066800" y="5257800"/>
            <a:ext cx="2895600" cy="1314450"/>
          </a:xfrm>
          <a:prstGeom prst="rect">
            <a:avLst/>
          </a:prstGeom>
          <a:noFill/>
          <a:ln w="9525">
            <a:noFill/>
            <a:miter lim="800000"/>
            <a:headEnd/>
            <a:tailEnd/>
          </a:ln>
        </p:spPr>
        <p:txBody>
          <a:bodyPr>
            <a:spAutoFit/>
          </a:bodyPr>
          <a:lstStyle/>
          <a:p>
            <a:pPr>
              <a:spcBef>
                <a:spcPct val="50000"/>
              </a:spcBef>
            </a:pPr>
            <a:r>
              <a:rPr lang="en-US" sz="1600" b="1">
                <a:latin typeface="Times" charset="0"/>
              </a:rPr>
              <a:t>His will, which he revised a month before dying, left the bulk of his estate to his oldest daughter, and the bed to his wife.</a:t>
            </a:r>
            <a:endParaRPr lang="en-US" sz="1600">
              <a:latin typeface="Times" charset="0"/>
            </a:endParaRPr>
          </a:p>
        </p:txBody>
      </p:sp>
      <p:sp>
        <p:nvSpPr>
          <p:cNvPr id="24582" name="AutoShape 6">
            <a:hlinkClick r:id="" action="ppaction://hlinkshowjump?jump=previousslide" highlightClick="1"/>
          </p:cNvPr>
          <p:cNvSpPr>
            <a:spLocks noChangeArrowheads="1"/>
          </p:cNvSpPr>
          <p:nvPr/>
        </p:nvSpPr>
        <p:spPr bwMode="auto">
          <a:xfrm>
            <a:off x="7696200" y="6172200"/>
            <a:ext cx="304800" cy="457200"/>
          </a:xfrm>
          <a:prstGeom prst="actionButtonBackPrevious">
            <a:avLst/>
          </a:prstGeom>
          <a:solidFill>
            <a:schemeClr val="bg2"/>
          </a:solidFill>
          <a:ln w="9525">
            <a:solidFill>
              <a:schemeClr val="tx1"/>
            </a:solidFill>
            <a:miter lim="800000"/>
            <a:headEnd/>
            <a:tailEnd/>
          </a:ln>
        </p:spPr>
        <p:txBody>
          <a:bodyPr wrap="none" anchor="ctr"/>
          <a:lstStyle/>
          <a:p>
            <a:endParaRPr lang="en-US"/>
          </a:p>
        </p:txBody>
      </p:sp>
      <p:sp>
        <p:nvSpPr>
          <p:cNvPr id="24583" name="AutoShape 7">
            <a:hlinkClick r:id="" action="ppaction://hlinkshowjump?jump=nextslide" highlightClick="1"/>
          </p:cNvPr>
          <p:cNvSpPr>
            <a:spLocks noChangeArrowheads="1"/>
          </p:cNvSpPr>
          <p:nvPr/>
        </p:nvSpPr>
        <p:spPr bwMode="auto">
          <a:xfrm>
            <a:off x="8077200" y="6172200"/>
            <a:ext cx="304800" cy="457200"/>
          </a:xfrm>
          <a:prstGeom prst="actionButtonForwardNext">
            <a:avLst/>
          </a:prstGeom>
          <a:solidFill>
            <a:srgbClr val="BCC66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1600200" y="1752600"/>
            <a:ext cx="3429000" cy="3205163"/>
          </a:xfrm>
          <a:prstGeom prst="rect">
            <a:avLst/>
          </a:prstGeom>
          <a:noFill/>
          <a:ln w="9525">
            <a:noFill/>
            <a:miter lim="800000"/>
            <a:headEnd/>
            <a:tailEnd/>
          </a:ln>
        </p:spPr>
      </p:pic>
      <p:sp>
        <p:nvSpPr>
          <p:cNvPr id="25603" name="Text Box 3"/>
          <p:cNvSpPr txBox="1">
            <a:spLocks noChangeArrowheads="1"/>
          </p:cNvSpPr>
          <p:nvPr/>
        </p:nvSpPr>
        <p:spPr bwMode="auto">
          <a:xfrm>
            <a:off x="5181600" y="1600200"/>
            <a:ext cx="3429000" cy="3935413"/>
          </a:xfrm>
          <a:prstGeom prst="rect">
            <a:avLst/>
          </a:prstGeom>
          <a:noFill/>
          <a:ln w="9525">
            <a:noFill/>
            <a:miter lim="800000"/>
            <a:headEnd/>
            <a:tailEnd/>
          </a:ln>
        </p:spPr>
        <p:txBody>
          <a:bodyPr>
            <a:spAutoFit/>
          </a:bodyPr>
          <a:lstStyle/>
          <a:p>
            <a:r>
              <a:rPr lang="en-US" b="1" i="1">
                <a:latin typeface="Times" charset="0"/>
              </a:rPr>
              <a:t>  "Good Friends, for Jesus' sake forbear,</a:t>
            </a:r>
          </a:p>
          <a:p>
            <a:r>
              <a:rPr lang="en-US" b="1" i="1">
                <a:latin typeface="Times" charset="0"/>
              </a:rPr>
              <a:t>   To dig the bones enclosed here!</a:t>
            </a:r>
          </a:p>
          <a:p>
            <a:r>
              <a:rPr lang="en-US" b="1" i="1">
                <a:latin typeface="Times" charset="0"/>
              </a:rPr>
              <a:t>   Blest be the man that spares these stones,</a:t>
            </a:r>
          </a:p>
          <a:p>
            <a:r>
              <a:rPr lang="en-US" b="1" i="1">
                <a:latin typeface="Times" charset="0"/>
              </a:rPr>
              <a:t>   And curst be he that moves my bones."</a:t>
            </a:r>
            <a:endParaRPr lang="en-US" sz="2400"/>
          </a:p>
        </p:txBody>
      </p:sp>
      <p:sp>
        <p:nvSpPr>
          <p:cNvPr id="25604" name="AutoShape 4">
            <a:hlinkClick r:id="" action="ppaction://hlinkshowjump?jump=previousslide" highlightClick="1"/>
          </p:cNvPr>
          <p:cNvSpPr>
            <a:spLocks noChangeArrowheads="1"/>
          </p:cNvSpPr>
          <p:nvPr/>
        </p:nvSpPr>
        <p:spPr bwMode="auto">
          <a:xfrm>
            <a:off x="1219200" y="6096000"/>
            <a:ext cx="762000" cy="533400"/>
          </a:xfrm>
          <a:prstGeom prst="actionButtonBackPrevious">
            <a:avLst/>
          </a:prstGeom>
          <a:solidFill>
            <a:srgbClr val="33E5F3"/>
          </a:solidFill>
          <a:ln w="9525">
            <a:solidFill>
              <a:schemeClr val="tx1"/>
            </a:solidFill>
            <a:miter lim="800000"/>
            <a:headEnd/>
            <a:tailEnd/>
          </a:ln>
        </p:spPr>
        <p:txBody>
          <a:bodyPr wrap="none" anchor="ctr"/>
          <a:lstStyle/>
          <a:p>
            <a:endParaRPr lang="en-US"/>
          </a:p>
        </p:txBody>
      </p:sp>
      <p:sp>
        <p:nvSpPr>
          <p:cNvPr id="25605" name="AutoShape 5">
            <a:hlinkClick r:id="" action="ppaction://hlinkshowjump?jump=nextslide" highlightClick="1"/>
          </p:cNvPr>
          <p:cNvSpPr>
            <a:spLocks noChangeArrowheads="1"/>
          </p:cNvSpPr>
          <p:nvPr/>
        </p:nvSpPr>
        <p:spPr bwMode="auto">
          <a:xfrm>
            <a:off x="8382000" y="6172200"/>
            <a:ext cx="533400" cy="457200"/>
          </a:xfrm>
          <a:prstGeom prst="actionButtonForwardNext">
            <a:avLst/>
          </a:prstGeom>
          <a:solidFill>
            <a:srgbClr val="FB2B53"/>
          </a:solidFill>
          <a:ln w="9525">
            <a:solidFill>
              <a:schemeClr val="tx1"/>
            </a:solidFill>
            <a:miter lim="800000"/>
            <a:headEnd/>
            <a:tailEnd/>
          </a:ln>
        </p:spPr>
        <p:txBody>
          <a:bodyPr wrap="none" anchor="ctr"/>
          <a:lstStyle/>
          <a:p>
            <a:endParaRPr lang="en-US"/>
          </a:p>
        </p:txBody>
      </p:sp>
      <p:sp>
        <p:nvSpPr>
          <p:cNvPr id="25606" name="Text Box 6"/>
          <p:cNvSpPr txBox="1">
            <a:spLocks noChangeArrowheads="1"/>
          </p:cNvSpPr>
          <p:nvPr/>
        </p:nvSpPr>
        <p:spPr bwMode="auto">
          <a:xfrm>
            <a:off x="2895600" y="914400"/>
            <a:ext cx="4038600" cy="519113"/>
          </a:xfrm>
          <a:prstGeom prst="rect">
            <a:avLst/>
          </a:prstGeom>
          <a:noFill/>
          <a:ln w="9525">
            <a:noFill/>
            <a:miter lim="800000"/>
            <a:headEnd/>
            <a:tailEnd/>
          </a:ln>
        </p:spPr>
        <p:txBody>
          <a:bodyPr>
            <a:spAutoFit/>
          </a:bodyPr>
          <a:lstStyle/>
          <a:p>
            <a:pPr>
              <a:spcBef>
                <a:spcPct val="50000"/>
              </a:spcBef>
            </a:pPr>
            <a:r>
              <a:rPr lang="en-US" b="1"/>
              <a:t>Shakespeare’s Epitaph…</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1447800" y="1828800"/>
            <a:ext cx="2794000" cy="4064000"/>
          </a:xfrm>
          <a:prstGeom prst="rect">
            <a:avLst/>
          </a:prstGeom>
          <a:noFill/>
          <a:ln w="9525">
            <a:noFill/>
            <a:miter lim="800000"/>
            <a:headEnd/>
            <a:tailEnd/>
          </a:ln>
        </p:spPr>
      </p:pic>
      <p:sp>
        <p:nvSpPr>
          <p:cNvPr id="26627" name="Text Box 3"/>
          <p:cNvSpPr txBox="1">
            <a:spLocks noChangeArrowheads="1"/>
          </p:cNvSpPr>
          <p:nvPr/>
        </p:nvSpPr>
        <p:spPr bwMode="auto">
          <a:xfrm>
            <a:off x="1295400" y="457200"/>
            <a:ext cx="3048000" cy="1311275"/>
          </a:xfrm>
          <a:prstGeom prst="rect">
            <a:avLst/>
          </a:prstGeom>
          <a:noFill/>
          <a:ln w="9525">
            <a:noFill/>
            <a:miter lim="800000"/>
            <a:headEnd/>
            <a:tailEnd/>
          </a:ln>
        </p:spPr>
        <p:txBody>
          <a:bodyPr>
            <a:spAutoFit/>
          </a:bodyPr>
          <a:lstStyle/>
          <a:p>
            <a:pPr algn="ctr">
              <a:spcBef>
                <a:spcPct val="50000"/>
              </a:spcBef>
            </a:pPr>
            <a:r>
              <a:rPr lang="en-US" sz="4000">
                <a:latin typeface="Brush Script Std" charset="0"/>
              </a:rPr>
              <a:t>Love of the Language</a:t>
            </a:r>
            <a:endParaRPr lang="en-US" sz="4000">
              <a:latin typeface="AWPCOpenclassic" charset="0"/>
            </a:endParaRPr>
          </a:p>
        </p:txBody>
      </p:sp>
      <p:sp>
        <p:nvSpPr>
          <p:cNvPr id="26628" name="Text Box 4"/>
          <p:cNvSpPr txBox="1">
            <a:spLocks noChangeArrowheads="1"/>
          </p:cNvSpPr>
          <p:nvPr/>
        </p:nvSpPr>
        <p:spPr bwMode="auto">
          <a:xfrm>
            <a:off x="4343400" y="685800"/>
            <a:ext cx="4495800" cy="5859463"/>
          </a:xfrm>
          <a:prstGeom prst="rect">
            <a:avLst/>
          </a:prstGeom>
          <a:noFill/>
          <a:ln w="9525">
            <a:noFill/>
            <a:miter lim="800000"/>
            <a:headEnd/>
            <a:tailEnd/>
          </a:ln>
        </p:spPr>
        <p:txBody>
          <a:bodyPr>
            <a:spAutoFit/>
          </a:bodyPr>
          <a:lstStyle/>
          <a:p>
            <a:pPr>
              <a:spcBef>
                <a:spcPct val="50000"/>
              </a:spcBef>
            </a:pPr>
            <a:r>
              <a:rPr lang="en-US">
                <a:latin typeface="Times" charset="0"/>
              </a:rPr>
              <a:t>  </a:t>
            </a:r>
            <a:r>
              <a:rPr lang="en-US" i="1">
                <a:latin typeface="Times" charset="0"/>
              </a:rPr>
              <a:t>In Shakespeare’s time, everyone loved the English language.</a:t>
            </a:r>
          </a:p>
          <a:p>
            <a:pPr>
              <a:spcBef>
                <a:spcPct val="50000"/>
              </a:spcBef>
            </a:pPr>
            <a:r>
              <a:rPr lang="en-US" i="1">
                <a:latin typeface="Times" charset="0"/>
              </a:rPr>
              <a:t>  There were no grammar rules, punctuation keys, OR spelling!</a:t>
            </a:r>
          </a:p>
          <a:p>
            <a:pPr>
              <a:spcBef>
                <a:spcPct val="50000"/>
              </a:spcBef>
            </a:pPr>
            <a:r>
              <a:rPr lang="en-US" i="1">
                <a:latin typeface="Times" charset="0"/>
              </a:rPr>
              <a:t>  The language was evolving and everyday new words were being made up.</a:t>
            </a:r>
          </a:p>
          <a:p>
            <a:pPr>
              <a:spcBef>
                <a:spcPct val="50000"/>
              </a:spcBef>
            </a:pPr>
            <a:r>
              <a:rPr lang="en-US" i="1">
                <a:latin typeface="Times" charset="0"/>
              </a:rPr>
              <a:t>  Shakespeare’s language reflects this freedom and experimentation.</a:t>
            </a:r>
            <a:endParaRPr lang="en-US">
              <a:latin typeface="Times" charset="0"/>
            </a:endParaRPr>
          </a:p>
        </p:txBody>
      </p:sp>
      <p:sp>
        <p:nvSpPr>
          <p:cNvPr id="26629" name="AutoShape 5">
            <a:hlinkClick r:id="" action="ppaction://hlinkshowjump?jump=previousslide" highlightClick="1"/>
          </p:cNvPr>
          <p:cNvSpPr>
            <a:spLocks noChangeArrowheads="1"/>
          </p:cNvSpPr>
          <p:nvPr/>
        </p:nvSpPr>
        <p:spPr bwMode="auto">
          <a:xfrm>
            <a:off x="1143000" y="6172200"/>
            <a:ext cx="2286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6630" name="AutoShape 6">
            <a:hlinkClick r:id="" action="ppaction://hlinkshowjump?jump=nextslide" highlightClick="1"/>
          </p:cNvPr>
          <p:cNvSpPr>
            <a:spLocks noChangeArrowheads="1"/>
          </p:cNvSpPr>
          <p:nvPr/>
        </p:nvSpPr>
        <p:spPr bwMode="auto">
          <a:xfrm>
            <a:off x="1447800" y="6172200"/>
            <a:ext cx="2286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Iambic Pentameter</a:t>
            </a:r>
          </a:p>
        </p:txBody>
      </p:sp>
      <p:sp>
        <p:nvSpPr>
          <p:cNvPr id="27651" name="Rectangle 4"/>
          <p:cNvSpPr>
            <a:spLocks noGrp="1" noChangeArrowheads="1"/>
          </p:cNvSpPr>
          <p:nvPr>
            <p:ph type="body" sz="half" idx="2"/>
          </p:nvPr>
        </p:nvSpPr>
        <p:spPr>
          <a:xfrm>
            <a:off x="4724400" y="1828800"/>
            <a:ext cx="3810000" cy="4114800"/>
          </a:xfrm>
        </p:spPr>
        <p:txBody>
          <a:bodyPr/>
          <a:lstStyle/>
          <a:p>
            <a:pPr>
              <a:lnSpc>
                <a:spcPct val="90000"/>
              </a:lnSpc>
            </a:pPr>
            <a:r>
              <a:rPr lang="en-US" sz="2000" smtClean="0"/>
              <a:t>Is a sound pattern</a:t>
            </a:r>
          </a:p>
          <a:p>
            <a:pPr>
              <a:lnSpc>
                <a:spcPct val="90000"/>
              </a:lnSpc>
            </a:pPr>
            <a:r>
              <a:rPr lang="en-US" sz="2000" smtClean="0"/>
              <a:t>IAMB:  one unaccented (or unstressed) syllable with one accented syllable</a:t>
            </a:r>
          </a:p>
          <a:p>
            <a:pPr>
              <a:lnSpc>
                <a:spcPct val="90000"/>
              </a:lnSpc>
            </a:pPr>
            <a:r>
              <a:rPr lang="en-US" sz="2000" smtClean="0"/>
              <a:t>It’s like a heartbeat:  ba-bum, ba-bum, ba-bum</a:t>
            </a:r>
          </a:p>
          <a:p>
            <a:pPr>
              <a:lnSpc>
                <a:spcPct val="90000"/>
              </a:lnSpc>
            </a:pPr>
            <a:r>
              <a:rPr lang="en-US" sz="2000" smtClean="0"/>
              <a:t>Five “ba-bum”s in a row make one line of iambic pentameter (10-syllable lines)</a:t>
            </a:r>
          </a:p>
          <a:p>
            <a:pPr>
              <a:lnSpc>
                <a:spcPct val="90000"/>
              </a:lnSpc>
            </a:pPr>
            <a:r>
              <a:rPr lang="en-US" sz="2000" smtClean="0"/>
              <a:t>Example: he WENT to TOWN toDAY to BUY a CAR</a:t>
            </a:r>
          </a:p>
          <a:p>
            <a:pPr>
              <a:lnSpc>
                <a:spcPct val="90000"/>
              </a:lnSpc>
            </a:pPr>
            <a:r>
              <a:rPr lang="en-US" sz="2000" smtClean="0"/>
              <a:t>OR:  In SOOTH / I KNOW / not WHY / I AM / so SAD </a:t>
            </a:r>
          </a:p>
        </p:txBody>
      </p:sp>
      <p:pic>
        <p:nvPicPr>
          <p:cNvPr id="27652" name="Picture 5"/>
          <p:cNvPicPr>
            <a:picLocks noGrp="1" noChangeAspect="1" noChangeArrowheads="1"/>
          </p:cNvPicPr>
          <p:nvPr>
            <p:ph type="clipArt" sz="half" idx="1"/>
          </p:nvPr>
        </p:nvPicPr>
        <p:blipFill>
          <a:blip r:embed="rId2"/>
          <a:srcRect/>
          <a:stretch>
            <a:fillRect/>
          </a:stretch>
        </p:blipFill>
        <p:spPr>
          <a:xfrm>
            <a:off x="1752600" y="1676400"/>
            <a:ext cx="2659063" cy="4114800"/>
          </a:xfrm>
          <a:noFill/>
        </p:spPr>
      </p:pic>
      <p:sp>
        <p:nvSpPr>
          <p:cNvPr id="27653" name="AutoShape 6">
            <a:hlinkClick r:id="" action="ppaction://hlinkshowjump?jump=previousslide" highlightClick="1"/>
          </p:cNvPr>
          <p:cNvSpPr>
            <a:spLocks noChangeArrowheads="1"/>
          </p:cNvSpPr>
          <p:nvPr/>
        </p:nvSpPr>
        <p:spPr bwMode="auto">
          <a:xfrm>
            <a:off x="1143000" y="6248400"/>
            <a:ext cx="381000" cy="304800"/>
          </a:xfrm>
          <a:prstGeom prst="actionButtonBackPrevious">
            <a:avLst/>
          </a:prstGeom>
          <a:solidFill>
            <a:schemeClr val="hlink"/>
          </a:solidFill>
          <a:ln w="9525">
            <a:solidFill>
              <a:schemeClr val="tx1"/>
            </a:solidFill>
            <a:miter lim="800000"/>
            <a:headEnd/>
            <a:tailEnd/>
          </a:ln>
        </p:spPr>
        <p:txBody>
          <a:bodyPr wrap="none" anchor="ctr"/>
          <a:lstStyle/>
          <a:p>
            <a:endParaRPr lang="en-US"/>
          </a:p>
        </p:txBody>
      </p:sp>
      <p:sp>
        <p:nvSpPr>
          <p:cNvPr id="27654" name="AutoShape 7">
            <a:hlinkClick r:id="" action="ppaction://hlinkshowjump?jump=nextslide" highlightClick="1"/>
          </p:cNvPr>
          <p:cNvSpPr>
            <a:spLocks noChangeArrowheads="1"/>
          </p:cNvSpPr>
          <p:nvPr/>
        </p:nvSpPr>
        <p:spPr bwMode="auto">
          <a:xfrm>
            <a:off x="8534400" y="6248400"/>
            <a:ext cx="381000" cy="381000"/>
          </a:xfrm>
          <a:prstGeom prst="actionButtonForwardNext">
            <a:avLst/>
          </a:prstGeom>
          <a:solidFill>
            <a:srgbClr val="FF99FF"/>
          </a:solidFill>
          <a:ln w="9525">
            <a:solidFill>
              <a:srgbClr val="FF99FF"/>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smtClean="0">
                <a:latin typeface="AWPCOpenclassic" charset="0"/>
              </a:rPr>
              <a:t>Why go to all the TROUBLE???</a:t>
            </a:r>
            <a:endParaRPr lang="en-US" smtClean="0"/>
          </a:p>
        </p:txBody>
      </p:sp>
      <p:sp>
        <p:nvSpPr>
          <p:cNvPr id="28675" name="Rectangle 3"/>
          <p:cNvSpPr>
            <a:spLocks noGrp="1" noChangeArrowheads="1"/>
          </p:cNvSpPr>
          <p:nvPr>
            <p:ph type="body" sz="half" idx="1"/>
          </p:nvPr>
        </p:nvSpPr>
        <p:spPr>
          <a:xfrm>
            <a:off x="1066800" y="1771650"/>
            <a:ext cx="3429000" cy="4114800"/>
          </a:xfrm>
        </p:spPr>
        <p:txBody>
          <a:bodyPr/>
          <a:lstStyle/>
          <a:p>
            <a:r>
              <a:rPr lang="en-US" sz="2400" smtClean="0"/>
              <a:t>Using iambic pentameter kept things moving in the play (like a drum beat)</a:t>
            </a:r>
          </a:p>
          <a:p>
            <a:r>
              <a:rPr lang="en-US" sz="2400" smtClean="0"/>
              <a:t>It made the words &amp; play more interesting</a:t>
            </a:r>
          </a:p>
          <a:p>
            <a:r>
              <a:rPr lang="en-US" sz="2400" smtClean="0"/>
              <a:t>It helped the actors remember their lines (like a song)</a:t>
            </a:r>
            <a:endParaRPr lang="en-US" sz="2000" smtClean="0"/>
          </a:p>
          <a:p>
            <a:endParaRPr lang="en-US" sz="2000" smtClean="0"/>
          </a:p>
        </p:txBody>
      </p:sp>
      <p:pic>
        <p:nvPicPr>
          <p:cNvPr id="28676" name="Picture 5"/>
          <p:cNvPicPr>
            <a:picLocks noGrp="1" noChangeAspect="1" noChangeArrowheads="1"/>
          </p:cNvPicPr>
          <p:nvPr>
            <p:ph type="clipArt" sz="half" idx="2"/>
          </p:nvPr>
        </p:nvPicPr>
        <p:blipFill>
          <a:blip r:embed="rId2"/>
          <a:srcRect/>
          <a:stretch>
            <a:fillRect/>
          </a:stretch>
        </p:blipFill>
        <p:spPr>
          <a:xfrm>
            <a:off x="4419600" y="2133600"/>
            <a:ext cx="4343400" cy="3192463"/>
          </a:xfrm>
          <a:noFill/>
        </p:spPr>
      </p:pic>
      <p:sp>
        <p:nvSpPr>
          <p:cNvPr id="28677" name="AutoShape 6">
            <a:hlinkClick r:id="" action="ppaction://hlinkshowjump?jump=previousslide" highlightClick="1"/>
          </p:cNvPr>
          <p:cNvSpPr>
            <a:spLocks noChangeArrowheads="1"/>
          </p:cNvSpPr>
          <p:nvPr/>
        </p:nvSpPr>
        <p:spPr bwMode="auto">
          <a:xfrm>
            <a:off x="1219200" y="6172200"/>
            <a:ext cx="4572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28678" name="AutoShape 7">
            <a:hlinkClick r:id="" action="ppaction://hlinkshowjump?jump=nextslide" highlightClick="1"/>
          </p:cNvPr>
          <p:cNvSpPr>
            <a:spLocks noChangeArrowheads="1"/>
          </p:cNvSpPr>
          <p:nvPr/>
        </p:nvSpPr>
        <p:spPr bwMode="auto">
          <a:xfrm>
            <a:off x="8305800" y="6172200"/>
            <a:ext cx="5334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latin typeface="AWPCOpenclassic" charset="0"/>
              </a:rPr>
              <a:t>Where Did it Come From?</a:t>
            </a:r>
            <a:endParaRPr lang="en-US" smtClean="0"/>
          </a:p>
        </p:txBody>
      </p:sp>
      <p:sp>
        <p:nvSpPr>
          <p:cNvPr id="29699" name="Rectangle 3"/>
          <p:cNvSpPr>
            <a:spLocks noGrp="1" noChangeArrowheads="1"/>
          </p:cNvSpPr>
          <p:nvPr>
            <p:ph type="body" idx="1"/>
          </p:nvPr>
        </p:nvSpPr>
        <p:spPr>
          <a:xfrm>
            <a:off x="1066800" y="1371600"/>
            <a:ext cx="7772400" cy="4514850"/>
          </a:xfrm>
        </p:spPr>
        <p:txBody>
          <a:bodyPr/>
          <a:lstStyle/>
          <a:p>
            <a:r>
              <a:rPr lang="en-US" dirty="0" smtClean="0"/>
              <a:t>The Greeks and Romans started combining drama &amp; poetry.</a:t>
            </a:r>
          </a:p>
          <a:p>
            <a:r>
              <a:rPr lang="en-US" dirty="0" smtClean="0"/>
              <a:t>The English experimented with it, using verse and prose in their plays.</a:t>
            </a:r>
          </a:p>
          <a:p>
            <a:r>
              <a:rPr lang="en-US" dirty="0" smtClean="0"/>
              <a:t>In the 1590s “Blank Verse” (poetry that doesn’t rhyme) was the new </a:t>
            </a:r>
            <a:r>
              <a:rPr lang="en-US" sz="3600" dirty="0" smtClean="0">
                <a:latin typeface="AWPCEarthquake" charset="0"/>
              </a:rPr>
              <a:t>Craze!</a:t>
            </a:r>
          </a:p>
          <a:p>
            <a:r>
              <a:rPr lang="en-US" dirty="0" smtClean="0">
                <a:latin typeface="Times" charset="0"/>
              </a:rPr>
              <a:t>The English Language is harder to rhyme than French or Italian, and English is more heavily accented. </a:t>
            </a:r>
            <a:r>
              <a:rPr lang="en-US" sz="3600" dirty="0" smtClean="0">
                <a:latin typeface="Times" charset="0"/>
              </a:rPr>
              <a:t> </a:t>
            </a:r>
            <a:endParaRPr lang="en-US" dirty="0" smtClean="0"/>
          </a:p>
        </p:txBody>
      </p:sp>
      <p:sp>
        <p:nvSpPr>
          <p:cNvPr id="29700" name="AutoShape 4">
            <a:hlinkClick r:id="" action="ppaction://hlinkshowjump?jump=previousslide" highlightClick="1"/>
          </p:cNvPr>
          <p:cNvSpPr>
            <a:spLocks noChangeArrowheads="1"/>
          </p:cNvSpPr>
          <p:nvPr/>
        </p:nvSpPr>
        <p:spPr bwMode="auto">
          <a:xfrm>
            <a:off x="7543800" y="6172200"/>
            <a:ext cx="381000" cy="457200"/>
          </a:xfrm>
          <a:prstGeom prst="actionButtonBackPrevious">
            <a:avLst/>
          </a:prstGeom>
          <a:solidFill>
            <a:srgbClr val="A77FA0"/>
          </a:solidFill>
          <a:ln w="9525">
            <a:solidFill>
              <a:schemeClr val="tx1"/>
            </a:solidFill>
            <a:miter lim="800000"/>
            <a:headEnd/>
            <a:tailEnd/>
          </a:ln>
        </p:spPr>
        <p:txBody>
          <a:bodyPr wrap="none" anchor="ctr"/>
          <a:lstStyle/>
          <a:p>
            <a:endParaRPr lang="en-US"/>
          </a:p>
        </p:txBody>
      </p:sp>
      <p:sp>
        <p:nvSpPr>
          <p:cNvPr id="29701" name="AutoShape 5">
            <a:hlinkClick r:id="" action="ppaction://hlinkshowjump?jump=nextslide" highlightClick="1"/>
          </p:cNvPr>
          <p:cNvSpPr>
            <a:spLocks noChangeArrowheads="1"/>
          </p:cNvSpPr>
          <p:nvPr/>
        </p:nvSpPr>
        <p:spPr bwMode="auto">
          <a:xfrm>
            <a:off x="8153400" y="6172200"/>
            <a:ext cx="381000" cy="457200"/>
          </a:xfrm>
          <a:prstGeom prst="actionButtonForwardNext">
            <a:avLst/>
          </a:prstGeom>
          <a:solidFill>
            <a:srgbClr val="66CC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143000" y="990600"/>
            <a:ext cx="3733800" cy="3851275"/>
          </a:xfrm>
          <a:prstGeom prst="rect">
            <a:avLst/>
          </a:prstGeom>
          <a:noFill/>
          <a:ln w="9525">
            <a:noFill/>
            <a:miter lim="800000"/>
            <a:headEnd/>
            <a:tailEnd/>
          </a:ln>
        </p:spPr>
        <p:txBody>
          <a:bodyPr>
            <a:spAutoFit/>
          </a:bodyPr>
          <a:lstStyle/>
          <a:p>
            <a:pPr algn="ctr"/>
            <a:r>
              <a:rPr lang="en-US" sz="2900">
                <a:latin typeface="Times" charset="0"/>
              </a:rPr>
              <a:t>When Shakespeare set his words to iambic pentameter it is compared to the birth of</a:t>
            </a:r>
          </a:p>
          <a:p>
            <a:pPr algn="ctr"/>
            <a:r>
              <a:rPr lang="en-US" sz="2900">
                <a:latin typeface="Times" charset="0"/>
              </a:rPr>
              <a:t> </a:t>
            </a:r>
            <a:r>
              <a:rPr lang="en-US" sz="4400" b="1">
                <a:latin typeface="Times" charset="0"/>
              </a:rPr>
              <a:t>rock-n-roll</a:t>
            </a:r>
            <a:r>
              <a:rPr lang="en-US" sz="2900">
                <a:latin typeface="Times" charset="0"/>
              </a:rPr>
              <a:t>:  </a:t>
            </a:r>
          </a:p>
          <a:p>
            <a:pPr algn="ctr"/>
            <a:r>
              <a:rPr lang="en-US" sz="2900">
                <a:latin typeface="Times" charset="0"/>
              </a:rPr>
              <a:t>a mixing of old styles and new sounds.</a:t>
            </a:r>
          </a:p>
        </p:txBody>
      </p:sp>
      <p:pic>
        <p:nvPicPr>
          <p:cNvPr id="30723" name="Picture 6"/>
          <p:cNvPicPr>
            <a:picLocks noGrp="1" noChangeAspect="1" noChangeArrowheads="1"/>
          </p:cNvPicPr>
          <p:nvPr>
            <p:ph type="clipArt" sz="half" idx="2"/>
          </p:nvPr>
        </p:nvPicPr>
        <p:blipFill>
          <a:blip r:embed="rId2"/>
          <a:srcRect/>
          <a:stretch>
            <a:fillRect/>
          </a:stretch>
        </p:blipFill>
        <p:spPr>
          <a:xfrm>
            <a:off x="4876800" y="3276600"/>
            <a:ext cx="3810000" cy="2652713"/>
          </a:xfrm>
          <a:noFill/>
        </p:spPr>
      </p:pic>
      <p:pic>
        <p:nvPicPr>
          <p:cNvPr id="30724" name="Picture 7"/>
          <p:cNvPicPr>
            <a:picLocks noChangeAspect="1" noChangeArrowheads="1"/>
          </p:cNvPicPr>
          <p:nvPr/>
        </p:nvPicPr>
        <p:blipFill>
          <a:blip r:embed="rId3"/>
          <a:srcRect/>
          <a:stretch>
            <a:fillRect/>
          </a:stretch>
        </p:blipFill>
        <p:spPr bwMode="auto">
          <a:xfrm>
            <a:off x="6019800" y="457200"/>
            <a:ext cx="1781175" cy="2260600"/>
          </a:xfrm>
          <a:prstGeom prst="rect">
            <a:avLst/>
          </a:prstGeom>
          <a:noFill/>
          <a:ln w="9525">
            <a:noFill/>
            <a:miter lim="800000"/>
            <a:headEnd/>
            <a:tailEnd/>
          </a:ln>
        </p:spPr>
      </p:pic>
      <p:sp>
        <p:nvSpPr>
          <p:cNvPr id="30725" name="AutoShape 9">
            <a:hlinkClick r:id="" action="ppaction://hlinkshowjump?jump=previousslide" highlightClick="1"/>
          </p:cNvPr>
          <p:cNvSpPr>
            <a:spLocks noChangeArrowheads="1"/>
          </p:cNvSpPr>
          <p:nvPr/>
        </p:nvSpPr>
        <p:spPr bwMode="auto">
          <a:xfrm>
            <a:off x="1295400" y="6019800"/>
            <a:ext cx="457200" cy="533400"/>
          </a:xfrm>
          <a:prstGeom prst="actionButtonBackPrevious">
            <a:avLst/>
          </a:prstGeom>
          <a:solidFill>
            <a:srgbClr val="FB2B53"/>
          </a:solidFill>
          <a:ln w="9525">
            <a:solidFill>
              <a:schemeClr val="tx1"/>
            </a:solidFill>
            <a:miter lim="800000"/>
            <a:headEnd/>
            <a:tailEnd/>
          </a:ln>
        </p:spPr>
        <p:txBody>
          <a:bodyPr wrap="none" anchor="ctr"/>
          <a:lstStyle/>
          <a:p>
            <a:endParaRPr lang="en-US"/>
          </a:p>
        </p:txBody>
      </p:sp>
      <p:sp>
        <p:nvSpPr>
          <p:cNvPr id="30726" name="AutoShape 10">
            <a:hlinkClick r:id="" action="ppaction://hlinkshowjump?jump=nextslide" highlightClick="1"/>
          </p:cNvPr>
          <p:cNvSpPr>
            <a:spLocks noChangeArrowheads="1"/>
          </p:cNvSpPr>
          <p:nvPr/>
        </p:nvSpPr>
        <p:spPr bwMode="auto">
          <a:xfrm>
            <a:off x="8305800" y="6096000"/>
            <a:ext cx="457200" cy="533400"/>
          </a:xfrm>
          <a:prstGeom prst="actionButtonForwardNext">
            <a:avLst/>
          </a:prstGeom>
          <a:solidFill>
            <a:srgbClr val="00FF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914400" y="609600"/>
            <a:ext cx="7848600" cy="2590800"/>
          </a:xfrm>
        </p:spPr>
        <p:txBody>
          <a:bodyPr/>
          <a:lstStyle/>
          <a:p>
            <a:r>
              <a:rPr lang="en-US" b="1" i="1" smtClean="0">
                <a:latin typeface="Times" charset="0"/>
              </a:rPr>
              <a:t>What would you do if you just lost your only copy of the paper you wrote?</a:t>
            </a:r>
            <a:endParaRPr lang="en-US" smtClean="0"/>
          </a:p>
        </p:txBody>
      </p:sp>
      <p:pic>
        <p:nvPicPr>
          <p:cNvPr id="31747" name="Picture 4"/>
          <p:cNvPicPr>
            <a:picLocks noChangeAspect="1" noChangeArrowheads="1"/>
          </p:cNvPicPr>
          <p:nvPr/>
        </p:nvPicPr>
        <p:blipFill>
          <a:blip r:embed="rId2"/>
          <a:srcRect/>
          <a:stretch>
            <a:fillRect/>
          </a:stretch>
        </p:blipFill>
        <p:spPr bwMode="auto">
          <a:xfrm>
            <a:off x="2362200" y="3505200"/>
            <a:ext cx="1308100" cy="1778000"/>
          </a:xfrm>
          <a:prstGeom prst="rect">
            <a:avLst/>
          </a:prstGeom>
          <a:noFill/>
          <a:ln w="9525">
            <a:noFill/>
            <a:miter lim="800000"/>
            <a:headEnd/>
            <a:tailEnd/>
          </a:ln>
        </p:spPr>
      </p:pic>
      <p:pic>
        <p:nvPicPr>
          <p:cNvPr id="31748" name="Picture 5"/>
          <p:cNvPicPr>
            <a:picLocks noChangeAspect="1" noChangeArrowheads="1"/>
          </p:cNvPicPr>
          <p:nvPr/>
        </p:nvPicPr>
        <p:blipFill>
          <a:blip r:embed="rId3"/>
          <a:srcRect/>
          <a:stretch>
            <a:fillRect/>
          </a:stretch>
        </p:blipFill>
        <p:spPr bwMode="auto">
          <a:xfrm>
            <a:off x="5867400" y="3505200"/>
            <a:ext cx="1231900" cy="1778000"/>
          </a:xfrm>
          <a:prstGeom prst="rect">
            <a:avLst/>
          </a:prstGeom>
          <a:noFill/>
          <a:ln w="9525">
            <a:noFill/>
            <a:miter lim="800000"/>
            <a:headEnd/>
            <a:tailEnd/>
          </a:ln>
        </p:spPr>
      </p:pic>
      <p:sp>
        <p:nvSpPr>
          <p:cNvPr id="31749" name="AutoShape 6">
            <a:hlinkClick r:id="" action="ppaction://hlinkshowjump?jump=previousslide" highlightClick="1"/>
          </p:cNvPr>
          <p:cNvSpPr>
            <a:spLocks noChangeArrowheads="1"/>
          </p:cNvSpPr>
          <p:nvPr/>
        </p:nvSpPr>
        <p:spPr bwMode="auto">
          <a:xfrm>
            <a:off x="1219200" y="6096000"/>
            <a:ext cx="609600" cy="4572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1750" name="AutoShape 7">
            <a:hlinkClick r:id="" action="ppaction://hlinkshowjump?jump=nextslide" highlightClick="1"/>
          </p:cNvPr>
          <p:cNvSpPr>
            <a:spLocks noChangeArrowheads="1"/>
          </p:cNvSpPr>
          <p:nvPr/>
        </p:nvSpPr>
        <p:spPr bwMode="auto">
          <a:xfrm>
            <a:off x="8077200" y="6019800"/>
            <a:ext cx="685800" cy="5334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latin typeface="AWPCOpenclassic" charset="0"/>
              </a:rPr>
              <a:t>Family Life</a:t>
            </a:r>
            <a:endParaRPr lang="en-US" smtClean="0"/>
          </a:p>
        </p:txBody>
      </p:sp>
      <p:sp>
        <p:nvSpPr>
          <p:cNvPr id="5123" name="Rectangle 4"/>
          <p:cNvSpPr>
            <a:spLocks noGrp="1" noChangeArrowheads="1"/>
          </p:cNvSpPr>
          <p:nvPr>
            <p:ph type="body" sz="half" idx="2"/>
          </p:nvPr>
        </p:nvSpPr>
        <p:spPr>
          <a:xfrm>
            <a:off x="5029200" y="1676400"/>
            <a:ext cx="3810000" cy="4210050"/>
          </a:xfrm>
        </p:spPr>
        <p:txBody>
          <a:bodyPr/>
          <a:lstStyle/>
          <a:p>
            <a:pPr>
              <a:lnSpc>
                <a:spcPct val="90000"/>
              </a:lnSpc>
            </a:pPr>
            <a:r>
              <a:rPr lang="en-US" sz="2800" smtClean="0"/>
              <a:t>Married Ann Hathaway 1582 (when he was 18, she was 26)</a:t>
            </a:r>
          </a:p>
          <a:p>
            <a:pPr>
              <a:lnSpc>
                <a:spcPct val="90000"/>
              </a:lnSpc>
            </a:pPr>
            <a:r>
              <a:rPr lang="en-US" sz="2800" smtClean="0"/>
              <a:t>Three children: Susanna born in 1583, twins Judith and Hamnet born 1585</a:t>
            </a:r>
          </a:p>
          <a:p>
            <a:pPr>
              <a:lnSpc>
                <a:spcPct val="90000"/>
              </a:lnSpc>
            </a:pPr>
            <a:r>
              <a:rPr lang="en-US" sz="2800" smtClean="0"/>
              <a:t>Hamnet died at age 11; the girls never had any children  </a:t>
            </a:r>
          </a:p>
        </p:txBody>
      </p:sp>
      <p:pic>
        <p:nvPicPr>
          <p:cNvPr id="5124" name="Picture 7"/>
          <p:cNvPicPr>
            <a:picLocks noGrp="1" noChangeAspect="1" noChangeArrowheads="1"/>
          </p:cNvPicPr>
          <p:nvPr>
            <p:ph type="clipArt" sz="half" idx="1"/>
          </p:nvPr>
        </p:nvPicPr>
        <p:blipFill>
          <a:blip r:embed="rId2"/>
          <a:srcRect/>
          <a:stretch>
            <a:fillRect/>
          </a:stretch>
        </p:blipFill>
        <p:spPr>
          <a:xfrm>
            <a:off x="1066800" y="1828800"/>
            <a:ext cx="3810000" cy="3124200"/>
          </a:xfrm>
          <a:noFill/>
        </p:spPr>
      </p:pic>
      <p:sp>
        <p:nvSpPr>
          <p:cNvPr id="5125" name="AutoShape 8">
            <a:hlinkClick r:id="" action="ppaction://hlinkshowjump?jump=previousslide" highlightClick="1"/>
          </p:cNvPr>
          <p:cNvSpPr>
            <a:spLocks noChangeArrowheads="1"/>
          </p:cNvSpPr>
          <p:nvPr/>
        </p:nvSpPr>
        <p:spPr bwMode="auto">
          <a:xfrm>
            <a:off x="1066800" y="6324600"/>
            <a:ext cx="381000" cy="3048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5126" name="AutoShape 9">
            <a:hlinkClick r:id="" action="ppaction://hlinkshowjump?jump=nextslide" highlightClick="1"/>
          </p:cNvPr>
          <p:cNvSpPr>
            <a:spLocks noChangeArrowheads="1"/>
          </p:cNvSpPr>
          <p:nvPr/>
        </p:nvSpPr>
        <p:spPr bwMode="auto">
          <a:xfrm>
            <a:off x="8610600" y="6400800"/>
            <a:ext cx="304800" cy="2286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1295400"/>
            <a:ext cx="7924800" cy="5334000"/>
          </a:xfrm>
        </p:spPr>
        <p:txBody>
          <a:bodyPr/>
          <a:lstStyle/>
          <a:p>
            <a:pPr algn="l"/>
            <a:r>
              <a:rPr lang="en-US" sz="2800" smtClean="0"/>
              <a:t>•In Shakespeare’s time, you only had one copy of a play, and after you wrote it for the acting company, you no longer owned it!</a:t>
            </a:r>
            <a:br>
              <a:rPr lang="en-US" sz="2800" smtClean="0"/>
            </a:br>
            <a:r>
              <a:rPr lang="en-US" sz="2800" smtClean="0"/>
              <a:t/>
            </a:r>
            <a:br>
              <a:rPr lang="en-US" sz="2800" smtClean="0"/>
            </a:br>
            <a:r>
              <a:rPr lang="en-US" sz="2800" smtClean="0"/>
              <a:t>•Scripts were thrown out when they were no longer wanted or needed.</a:t>
            </a:r>
            <a:br>
              <a:rPr lang="en-US" sz="2800" smtClean="0"/>
            </a:br>
            <a:r>
              <a:rPr lang="en-US" sz="2800" smtClean="0"/>
              <a:t/>
            </a:r>
            <a:br>
              <a:rPr lang="en-US" sz="2800" smtClean="0"/>
            </a:br>
            <a:r>
              <a:rPr lang="en-US" sz="2800" smtClean="0"/>
              <a:t>•NO copies of Shakespeare’s plays in his own handwriting have survived.  The only known evidence of anything in his handwriting is his signature (shown above) on the play </a:t>
            </a:r>
            <a:r>
              <a:rPr lang="en-US" sz="2800" i="1" smtClean="0"/>
              <a:t>Sir Thomas More </a:t>
            </a:r>
            <a:r>
              <a:rPr lang="en-US" sz="2800" smtClean="0"/>
              <a:t>that Shakespeare might have written.</a:t>
            </a:r>
            <a:br>
              <a:rPr lang="en-US" sz="2800" smtClean="0"/>
            </a:br>
            <a:r>
              <a:rPr lang="en-US" smtClean="0"/>
              <a:t> </a:t>
            </a:r>
          </a:p>
        </p:txBody>
      </p:sp>
      <p:pic>
        <p:nvPicPr>
          <p:cNvPr id="32771" name="Picture 3"/>
          <p:cNvPicPr>
            <a:picLocks noChangeAspect="1" noChangeArrowheads="1"/>
          </p:cNvPicPr>
          <p:nvPr/>
        </p:nvPicPr>
        <p:blipFill>
          <a:blip r:embed="rId2"/>
          <a:srcRect/>
          <a:stretch>
            <a:fillRect/>
          </a:stretch>
        </p:blipFill>
        <p:spPr bwMode="auto">
          <a:xfrm>
            <a:off x="3200400" y="304800"/>
            <a:ext cx="3530600" cy="723900"/>
          </a:xfrm>
          <a:prstGeom prst="rect">
            <a:avLst/>
          </a:prstGeom>
          <a:noFill/>
          <a:ln w="9525">
            <a:noFill/>
            <a:miter lim="800000"/>
            <a:headEnd/>
            <a:tailEnd/>
          </a:ln>
        </p:spPr>
      </p:pic>
      <p:sp>
        <p:nvSpPr>
          <p:cNvPr id="32772" name="AutoShape 4">
            <a:hlinkClick r:id="" action="ppaction://hlinkshowjump?jump=previousslide" highlightClick="1"/>
          </p:cNvPr>
          <p:cNvSpPr>
            <a:spLocks noChangeArrowheads="1"/>
          </p:cNvSpPr>
          <p:nvPr/>
        </p:nvSpPr>
        <p:spPr bwMode="auto">
          <a:xfrm>
            <a:off x="7391400" y="6096000"/>
            <a:ext cx="381000" cy="5334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2773" name="AutoShape 5">
            <a:hlinkClick r:id="" action="ppaction://hlinkshowjump?jump=nextslide" highlightClick="1"/>
          </p:cNvPr>
          <p:cNvSpPr>
            <a:spLocks noChangeArrowheads="1"/>
          </p:cNvSpPr>
          <p:nvPr/>
        </p:nvSpPr>
        <p:spPr bwMode="auto">
          <a:xfrm>
            <a:off x="7924800" y="6096000"/>
            <a:ext cx="381000" cy="533400"/>
          </a:xfrm>
          <a:prstGeom prst="actionButtonForwardNext">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sz="half" idx="1"/>
          </p:nvPr>
        </p:nvSpPr>
        <p:spPr>
          <a:xfrm>
            <a:off x="1066800" y="914400"/>
            <a:ext cx="3810000" cy="4972050"/>
          </a:xfrm>
        </p:spPr>
        <p:txBody>
          <a:bodyPr/>
          <a:lstStyle/>
          <a:p>
            <a:r>
              <a:rPr lang="en-US" sz="2800" smtClean="0"/>
              <a:t>Companies may perform plays for years before they became printed.</a:t>
            </a:r>
          </a:p>
          <a:p>
            <a:r>
              <a:rPr lang="en-US" sz="2800" smtClean="0"/>
              <a:t>Plays weren’t thought of as works of literature.  They were “entertainment.”</a:t>
            </a:r>
          </a:p>
          <a:p>
            <a:endParaRPr lang="en-US" sz="2800" smtClean="0"/>
          </a:p>
        </p:txBody>
      </p:sp>
      <p:pic>
        <p:nvPicPr>
          <p:cNvPr id="33795" name="Picture 5"/>
          <p:cNvPicPr>
            <a:picLocks noGrp="1" noChangeAspect="1" noChangeArrowheads="1"/>
          </p:cNvPicPr>
          <p:nvPr>
            <p:ph type="clipArt" sz="half" idx="2"/>
          </p:nvPr>
        </p:nvPicPr>
        <p:blipFill>
          <a:blip r:embed="rId2"/>
          <a:srcRect/>
          <a:stretch>
            <a:fillRect/>
          </a:stretch>
        </p:blipFill>
        <p:spPr>
          <a:xfrm>
            <a:off x="5029200" y="1371600"/>
            <a:ext cx="3810000" cy="3190875"/>
          </a:xfrm>
          <a:noFill/>
        </p:spPr>
      </p:pic>
      <p:sp>
        <p:nvSpPr>
          <p:cNvPr id="33796" name="AutoShape 6">
            <a:hlinkClick r:id="" action="ppaction://hlinkshowjump?jump=previousslide" highlightClick="1"/>
          </p:cNvPr>
          <p:cNvSpPr>
            <a:spLocks noChangeArrowheads="1"/>
          </p:cNvSpPr>
          <p:nvPr/>
        </p:nvSpPr>
        <p:spPr bwMode="auto">
          <a:xfrm>
            <a:off x="1219200" y="5943600"/>
            <a:ext cx="533400" cy="609600"/>
          </a:xfrm>
          <a:prstGeom prst="actionButtonBackPrevious">
            <a:avLst/>
          </a:prstGeom>
          <a:solidFill>
            <a:srgbClr val="FF9900"/>
          </a:solidFill>
          <a:ln w="9525">
            <a:solidFill>
              <a:schemeClr val="tx1"/>
            </a:solidFill>
            <a:miter lim="800000"/>
            <a:headEnd/>
            <a:tailEnd/>
          </a:ln>
        </p:spPr>
        <p:txBody>
          <a:bodyPr wrap="none" anchor="ctr"/>
          <a:lstStyle/>
          <a:p>
            <a:endParaRPr lang="en-US"/>
          </a:p>
        </p:txBody>
      </p:sp>
      <p:sp>
        <p:nvSpPr>
          <p:cNvPr id="33797" name="AutoShape 7">
            <a:hlinkClick r:id="" action="ppaction://hlinkshowjump?jump=nextslide" highlightClick="1"/>
          </p:cNvPr>
          <p:cNvSpPr>
            <a:spLocks noChangeArrowheads="1"/>
          </p:cNvSpPr>
          <p:nvPr/>
        </p:nvSpPr>
        <p:spPr bwMode="auto">
          <a:xfrm>
            <a:off x="8305800" y="5943600"/>
            <a:ext cx="533400" cy="609600"/>
          </a:xfrm>
          <a:prstGeom prst="actionButtonForwardNext">
            <a:avLst/>
          </a:prstGeom>
          <a:solidFill>
            <a:srgbClr val="0066CC"/>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latin typeface="AWPCOpenclassic" charset="0"/>
              </a:rPr>
              <a:t>“Quartos”</a:t>
            </a:r>
            <a:endParaRPr lang="en-US" smtClean="0"/>
          </a:p>
        </p:txBody>
      </p:sp>
      <p:sp>
        <p:nvSpPr>
          <p:cNvPr id="34819" name="Rectangle 4"/>
          <p:cNvSpPr>
            <a:spLocks noGrp="1" noChangeArrowheads="1"/>
          </p:cNvSpPr>
          <p:nvPr>
            <p:ph type="body" sz="half" idx="2"/>
          </p:nvPr>
        </p:nvSpPr>
        <p:spPr>
          <a:xfrm>
            <a:off x="5029200" y="1371600"/>
            <a:ext cx="3810000" cy="4514850"/>
          </a:xfrm>
        </p:spPr>
        <p:txBody>
          <a:bodyPr/>
          <a:lstStyle/>
          <a:p>
            <a:pPr>
              <a:lnSpc>
                <a:spcPct val="90000"/>
              </a:lnSpc>
            </a:pPr>
            <a:r>
              <a:rPr lang="en-US" sz="2000" smtClean="0"/>
              <a:t>Small books of published plays were called “quartos.”</a:t>
            </a:r>
          </a:p>
          <a:p>
            <a:pPr>
              <a:lnSpc>
                <a:spcPct val="90000"/>
              </a:lnSpc>
            </a:pPr>
            <a:r>
              <a:rPr lang="en-US" sz="2000" smtClean="0"/>
              <a:t>The first published works of Shakespeare’s vary considerably, making it probable that they were written from actors’ memories, or shorthand notes from a scribe working for a publisher, as opposed to Shakespeare himself.</a:t>
            </a:r>
          </a:p>
          <a:p>
            <a:pPr>
              <a:lnSpc>
                <a:spcPct val="90000"/>
              </a:lnSpc>
            </a:pPr>
            <a:r>
              <a:rPr lang="en-US" sz="2000" smtClean="0"/>
              <a:t>Scholars believe these are faulty versions, calling them “bad quartos.”  Or as we say today, “Pirated” versions.</a:t>
            </a:r>
          </a:p>
          <a:p>
            <a:pPr>
              <a:lnSpc>
                <a:spcPct val="90000"/>
              </a:lnSpc>
            </a:pPr>
            <a:endParaRPr lang="en-US" sz="2000" smtClean="0"/>
          </a:p>
        </p:txBody>
      </p:sp>
      <p:pic>
        <p:nvPicPr>
          <p:cNvPr id="34820" name="Picture 5"/>
          <p:cNvPicPr>
            <a:picLocks noGrp="1" noChangeAspect="1" noChangeArrowheads="1"/>
          </p:cNvPicPr>
          <p:nvPr>
            <p:ph type="clipArt" sz="half" idx="1"/>
          </p:nvPr>
        </p:nvPicPr>
        <p:blipFill>
          <a:blip r:embed="rId2"/>
          <a:srcRect/>
          <a:stretch>
            <a:fillRect/>
          </a:stretch>
        </p:blipFill>
        <p:spPr>
          <a:xfrm>
            <a:off x="1354138" y="1771650"/>
            <a:ext cx="3233737" cy="4114800"/>
          </a:xfrm>
          <a:noFill/>
        </p:spPr>
      </p:pic>
      <p:sp>
        <p:nvSpPr>
          <p:cNvPr id="34821" name="AutoShape 6">
            <a:hlinkClick r:id="" action="ppaction://hlinkshowjump?jump=previousslide" highlightClick="1"/>
          </p:cNvPr>
          <p:cNvSpPr>
            <a:spLocks noChangeArrowheads="1"/>
          </p:cNvSpPr>
          <p:nvPr/>
        </p:nvSpPr>
        <p:spPr bwMode="auto">
          <a:xfrm>
            <a:off x="1143000" y="6248400"/>
            <a:ext cx="533400" cy="304800"/>
          </a:xfrm>
          <a:prstGeom prst="actionButtonBackPrevious">
            <a:avLst/>
          </a:prstGeom>
          <a:solidFill>
            <a:schemeClr val="bg2"/>
          </a:solidFill>
          <a:ln w="9525">
            <a:solidFill>
              <a:schemeClr val="tx1"/>
            </a:solidFill>
            <a:miter lim="800000"/>
            <a:headEnd/>
            <a:tailEnd/>
          </a:ln>
        </p:spPr>
        <p:txBody>
          <a:bodyPr wrap="none" anchor="ctr"/>
          <a:lstStyle/>
          <a:p>
            <a:endParaRPr lang="en-US"/>
          </a:p>
        </p:txBody>
      </p:sp>
      <p:sp>
        <p:nvSpPr>
          <p:cNvPr id="34822" name="AutoShape 7">
            <a:hlinkClick r:id="" action="ppaction://hlinkshowjump?jump=nextslide" highlightClick="1"/>
          </p:cNvPr>
          <p:cNvSpPr>
            <a:spLocks noChangeArrowheads="1"/>
          </p:cNvSpPr>
          <p:nvPr/>
        </p:nvSpPr>
        <p:spPr bwMode="auto">
          <a:xfrm>
            <a:off x="8229600" y="6324600"/>
            <a:ext cx="533400" cy="304800"/>
          </a:xfrm>
          <a:prstGeom prst="actionButtonForwardNext">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latin typeface="AWPCOpenclassic" charset="0"/>
              </a:rPr>
              <a:t>Plagiarism back then?</a:t>
            </a:r>
            <a:endParaRPr lang="en-US" smtClean="0"/>
          </a:p>
        </p:txBody>
      </p:sp>
      <p:sp>
        <p:nvSpPr>
          <p:cNvPr id="35843" name="Rectangle 3"/>
          <p:cNvSpPr>
            <a:spLocks noGrp="1" noChangeArrowheads="1"/>
          </p:cNvSpPr>
          <p:nvPr>
            <p:ph type="body" sz="half" idx="1"/>
          </p:nvPr>
        </p:nvSpPr>
        <p:spPr/>
        <p:txBody>
          <a:bodyPr/>
          <a:lstStyle/>
          <a:p>
            <a:pPr>
              <a:lnSpc>
                <a:spcPct val="90000"/>
              </a:lnSpc>
            </a:pPr>
            <a:r>
              <a:rPr lang="en-US" sz="2000" smtClean="0"/>
              <a:t>Acting troupes didn’t want other acting troupes stealing and performing their plays.</a:t>
            </a:r>
          </a:p>
          <a:p>
            <a:pPr>
              <a:lnSpc>
                <a:spcPct val="90000"/>
              </a:lnSpc>
            </a:pPr>
            <a:r>
              <a:rPr lang="en-US" sz="2000" smtClean="0"/>
              <a:t>It was common that people would go watch the play and write down the lines they remembered, then sell the “quartos” to other acting troupes.</a:t>
            </a:r>
          </a:p>
          <a:p>
            <a:pPr>
              <a:lnSpc>
                <a:spcPct val="90000"/>
              </a:lnSpc>
            </a:pPr>
            <a:r>
              <a:rPr lang="en-US" sz="2000" smtClean="0"/>
              <a:t>Many think that much of Shakespeare’s own work was stolen from other playwrights.</a:t>
            </a:r>
          </a:p>
          <a:p>
            <a:pPr>
              <a:lnSpc>
                <a:spcPct val="90000"/>
              </a:lnSpc>
            </a:pPr>
            <a:r>
              <a:rPr lang="en-US" sz="2000" smtClean="0"/>
              <a:t>Remember, back then there were no copyright laws!</a:t>
            </a:r>
          </a:p>
        </p:txBody>
      </p:sp>
      <p:pic>
        <p:nvPicPr>
          <p:cNvPr id="35844" name="Picture 5"/>
          <p:cNvPicPr>
            <a:picLocks noGrp="1" noChangeAspect="1" noChangeArrowheads="1"/>
          </p:cNvPicPr>
          <p:nvPr>
            <p:ph type="clipArt" sz="half" idx="2"/>
          </p:nvPr>
        </p:nvPicPr>
        <p:blipFill>
          <a:blip r:embed="rId2"/>
          <a:srcRect/>
          <a:stretch>
            <a:fillRect/>
          </a:stretch>
        </p:blipFill>
        <p:spPr>
          <a:xfrm>
            <a:off x="4953000" y="1828800"/>
            <a:ext cx="3810000" cy="2084388"/>
          </a:xfrm>
          <a:noFill/>
        </p:spPr>
      </p:pic>
      <p:sp>
        <p:nvSpPr>
          <p:cNvPr id="35845" name="Text Box 6"/>
          <p:cNvSpPr txBox="1">
            <a:spLocks noChangeArrowheads="1"/>
          </p:cNvSpPr>
          <p:nvPr/>
        </p:nvSpPr>
        <p:spPr bwMode="auto">
          <a:xfrm>
            <a:off x="5257800" y="4267200"/>
            <a:ext cx="3200400" cy="915988"/>
          </a:xfrm>
          <a:prstGeom prst="rect">
            <a:avLst/>
          </a:prstGeom>
          <a:noFill/>
          <a:ln w="9525">
            <a:noFill/>
            <a:miter lim="800000"/>
            <a:headEnd/>
            <a:tailEnd/>
          </a:ln>
        </p:spPr>
        <p:txBody>
          <a:bodyPr>
            <a:spAutoFit/>
          </a:bodyPr>
          <a:lstStyle/>
          <a:p>
            <a:pPr algn="ctr">
              <a:spcBef>
                <a:spcPct val="50000"/>
              </a:spcBef>
            </a:pPr>
            <a:r>
              <a:rPr lang="en-US" sz="1800" i="1">
                <a:latin typeface="Times" charset="0"/>
              </a:rPr>
              <a:t>It says, in short:…because the author is dead, we are writing this for him...</a:t>
            </a:r>
            <a:endParaRPr lang="en-US">
              <a:latin typeface="Times" charset="0"/>
            </a:endParaRPr>
          </a:p>
        </p:txBody>
      </p:sp>
      <p:sp>
        <p:nvSpPr>
          <p:cNvPr id="35846" name="AutoShape 7">
            <a:hlinkClick r:id="" action="ppaction://hlinkshowjump?jump=previousslide" highlightClick="1"/>
          </p:cNvPr>
          <p:cNvSpPr>
            <a:spLocks noChangeArrowheads="1"/>
          </p:cNvSpPr>
          <p:nvPr/>
        </p:nvSpPr>
        <p:spPr bwMode="auto">
          <a:xfrm>
            <a:off x="7772400" y="6172200"/>
            <a:ext cx="3810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5847" name="AutoShape 8">
            <a:hlinkClick r:id="" action="ppaction://hlinkshowjump?jump=nextslide" highlightClick="1"/>
          </p:cNvPr>
          <p:cNvSpPr>
            <a:spLocks noChangeArrowheads="1"/>
          </p:cNvSpPr>
          <p:nvPr/>
        </p:nvSpPr>
        <p:spPr bwMode="auto">
          <a:xfrm>
            <a:off x="8305800" y="6172200"/>
            <a:ext cx="3810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body" sz="half" idx="2"/>
          </p:nvPr>
        </p:nvSpPr>
        <p:spPr>
          <a:xfrm>
            <a:off x="3810000" y="2209800"/>
            <a:ext cx="4953000" cy="4114800"/>
          </a:xfrm>
        </p:spPr>
        <p:txBody>
          <a:bodyPr/>
          <a:lstStyle/>
          <a:p>
            <a:r>
              <a:rPr lang="en-US" sz="2700" smtClean="0"/>
              <a:t>The first full collection of Shakespeare’s work was published in 1623, seven years after his death.</a:t>
            </a:r>
          </a:p>
          <a:p>
            <a:r>
              <a:rPr lang="en-US" sz="2700" smtClean="0"/>
              <a:t>It was called “First Folio”</a:t>
            </a:r>
          </a:p>
          <a:p>
            <a:r>
              <a:rPr lang="en-US" sz="2700" smtClean="0"/>
              <a:t>It contained 36 plays (compiled by John Heminge and Henry Condell--friends and fellow actors of Shakespeare’s)</a:t>
            </a:r>
            <a:endParaRPr lang="en-US" sz="2800" smtClean="0"/>
          </a:p>
        </p:txBody>
      </p:sp>
      <p:pic>
        <p:nvPicPr>
          <p:cNvPr id="36867" name="Picture 5"/>
          <p:cNvPicPr>
            <a:picLocks noGrp="1" noChangeAspect="1" noChangeArrowheads="1"/>
          </p:cNvPicPr>
          <p:nvPr>
            <p:ph type="clipArt" sz="half" idx="1"/>
          </p:nvPr>
        </p:nvPicPr>
        <p:blipFill>
          <a:blip r:embed="rId2"/>
          <a:srcRect/>
          <a:stretch>
            <a:fillRect/>
          </a:stretch>
        </p:blipFill>
        <p:spPr>
          <a:xfrm>
            <a:off x="1295400" y="2209800"/>
            <a:ext cx="2211388" cy="4114800"/>
          </a:xfrm>
          <a:noFill/>
        </p:spPr>
      </p:pic>
      <p:pic>
        <p:nvPicPr>
          <p:cNvPr id="36868" name="Picture 6"/>
          <p:cNvPicPr>
            <a:picLocks noChangeAspect="1" noChangeArrowheads="1"/>
          </p:cNvPicPr>
          <p:nvPr/>
        </p:nvPicPr>
        <p:blipFill>
          <a:blip r:embed="rId3"/>
          <a:srcRect/>
          <a:stretch>
            <a:fillRect/>
          </a:stretch>
        </p:blipFill>
        <p:spPr bwMode="auto">
          <a:xfrm>
            <a:off x="1295400" y="304800"/>
            <a:ext cx="7404100" cy="1727200"/>
          </a:xfrm>
          <a:prstGeom prst="rect">
            <a:avLst/>
          </a:prstGeom>
          <a:noFill/>
          <a:ln w="9525">
            <a:noFill/>
            <a:miter lim="800000"/>
            <a:headEnd/>
            <a:tailEnd/>
          </a:ln>
        </p:spPr>
      </p:pic>
      <p:sp>
        <p:nvSpPr>
          <p:cNvPr id="36869" name="AutoShape 7">
            <a:hlinkClick r:id="" action="ppaction://hlinkshowjump?jump=previousslide" highlightClick="1"/>
          </p:cNvPr>
          <p:cNvSpPr>
            <a:spLocks noChangeArrowheads="1"/>
          </p:cNvSpPr>
          <p:nvPr/>
        </p:nvSpPr>
        <p:spPr bwMode="auto">
          <a:xfrm>
            <a:off x="7772400" y="6172200"/>
            <a:ext cx="3810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6870" name="AutoShape 8">
            <a:hlinkClick r:id="" action="ppaction://hlinkshowjump?jump=nextslide" highlightClick="1"/>
          </p:cNvPr>
          <p:cNvSpPr>
            <a:spLocks noChangeArrowheads="1"/>
          </p:cNvSpPr>
          <p:nvPr/>
        </p:nvSpPr>
        <p:spPr bwMode="auto">
          <a:xfrm>
            <a:off x="8229600" y="6172200"/>
            <a:ext cx="3810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latin typeface="AWPCOpenclassic" charset="0"/>
              </a:rPr>
              <a:t>A Case of Bad Editing!</a:t>
            </a:r>
            <a:endParaRPr lang="en-US" smtClean="0"/>
          </a:p>
        </p:txBody>
      </p:sp>
      <p:sp>
        <p:nvSpPr>
          <p:cNvPr id="37891" name="Rectangle 3"/>
          <p:cNvSpPr>
            <a:spLocks noGrp="1" noChangeArrowheads="1"/>
          </p:cNvSpPr>
          <p:nvPr>
            <p:ph type="body" sz="half" idx="1"/>
          </p:nvPr>
        </p:nvSpPr>
        <p:spPr>
          <a:xfrm>
            <a:off x="1066800" y="1524000"/>
            <a:ext cx="3810000" cy="4362450"/>
          </a:xfrm>
        </p:spPr>
        <p:txBody>
          <a:bodyPr/>
          <a:lstStyle/>
          <a:p>
            <a:pPr>
              <a:lnSpc>
                <a:spcPct val="90000"/>
              </a:lnSpc>
            </a:pPr>
            <a:r>
              <a:rPr lang="en-US" sz="2400" smtClean="0"/>
              <a:t>“First Folio”, as well as many other works at that time, contained many errors, due to the fact sometimes the printers could not read the handwriting and had to memorize the lines as they set them on the press.</a:t>
            </a:r>
          </a:p>
          <a:p>
            <a:pPr>
              <a:lnSpc>
                <a:spcPct val="90000"/>
              </a:lnSpc>
            </a:pPr>
            <a:r>
              <a:rPr lang="en-US" sz="2400" smtClean="0"/>
              <a:t>The printers were the ones who decided how a line should be punctuated &amp; spelled (not the writers)! </a:t>
            </a:r>
          </a:p>
        </p:txBody>
      </p:sp>
      <p:pic>
        <p:nvPicPr>
          <p:cNvPr id="37892" name="Picture 5"/>
          <p:cNvPicPr>
            <a:picLocks noGrp="1" noChangeAspect="1" noChangeArrowheads="1"/>
          </p:cNvPicPr>
          <p:nvPr>
            <p:ph type="clipArt" sz="half" idx="2"/>
          </p:nvPr>
        </p:nvPicPr>
        <p:blipFill>
          <a:blip r:embed="rId2"/>
          <a:srcRect/>
          <a:stretch>
            <a:fillRect/>
          </a:stretch>
        </p:blipFill>
        <p:spPr>
          <a:xfrm>
            <a:off x="4876800" y="2057400"/>
            <a:ext cx="3810000" cy="3427413"/>
          </a:xfrm>
          <a:noFill/>
        </p:spPr>
      </p:pic>
      <p:sp>
        <p:nvSpPr>
          <p:cNvPr id="37893" name="AutoShape 6">
            <a:hlinkClick r:id="" action="ppaction://hlinkshowjump?jump=previousslide" highlightClick="1"/>
          </p:cNvPr>
          <p:cNvSpPr>
            <a:spLocks noChangeArrowheads="1"/>
          </p:cNvSpPr>
          <p:nvPr/>
        </p:nvSpPr>
        <p:spPr bwMode="auto">
          <a:xfrm>
            <a:off x="7086600" y="6096000"/>
            <a:ext cx="381000" cy="4572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7894" name="AutoShape 7">
            <a:hlinkClick r:id="" action="ppaction://hlinkshowjump?jump=nextslide" highlightClick="1"/>
          </p:cNvPr>
          <p:cNvSpPr>
            <a:spLocks noChangeArrowheads="1"/>
          </p:cNvSpPr>
          <p:nvPr/>
        </p:nvSpPr>
        <p:spPr bwMode="auto">
          <a:xfrm>
            <a:off x="7543800" y="6096000"/>
            <a:ext cx="381000" cy="4572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143000" y="609600"/>
            <a:ext cx="6172200" cy="5562600"/>
          </a:xfrm>
        </p:spPr>
        <p:txBody>
          <a:bodyPr/>
          <a:lstStyle/>
          <a:p>
            <a:r>
              <a:rPr lang="en-US" smtClean="0"/>
              <a:t>“First Folio” contained multiple errors--for example, there was no indication where Acts or Scenes began or ended.</a:t>
            </a:r>
          </a:p>
          <a:p>
            <a:r>
              <a:rPr lang="en-US" smtClean="0"/>
              <a:t>Today’s Act and Scene divisions are based on shrewd “guesses” by generations of editors.</a:t>
            </a:r>
          </a:p>
          <a:p>
            <a:r>
              <a:rPr lang="en-US" smtClean="0"/>
              <a:t>There are many uncertainties, so even today’s editions have variations in the text.</a:t>
            </a:r>
          </a:p>
        </p:txBody>
      </p:sp>
      <p:pic>
        <p:nvPicPr>
          <p:cNvPr id="38915" name="Picture 4"/>
          <p:cNvPicPr>
            <a:picLocks noChangeAspect="1" noChangeArrowheads="1"/>
          </p:cNvPicPr>
          <p:nvPr/>
        </p:nvPicPr>
        <p:blipFill>
          <a:blip r:embed="rId2"/>
          <a:srcRect/>
          <a:stretch>
            <a:fillRect/>
          </a:stretch>
        </p:blipFill>
        <p:spPr bwMode="auto">
          <a:xfrm>
            <a:off x="7239000" y="1676400"/>
            <a:ext cx="1358900" cy="1905000"/>
          </a:xfrm>
          <a:prstGeom prst="rect">
            <a:avLst/>
          </a:prstGeom>
          <a:noFill/>
          <a:ln w="9525">
            <a:noFill/>
            <a:miter lim="800000"/>
            <a:headEnd/>
            <a:tailEnd/>
          </a:ln>
        </p:spPr>
      </p:pic>
      <p:sp>
        <p:nvSpPr>
          <p:cNvPr id="38916" name="AutoShape 5">
            <a:hlinkClick r:id="" action="ppaction://hlinkshowjump?jump=previousslide" highlightClick="1"/>
          </p:cNvPr>
          <p:cNvSpPr>
            <a:spLocks noChangeArrowheads="1"/>
          </p:cNvSpPr>
          <p:nvPr/>
        </p:nvSpPr>
        <p:spPr bwMode="auto">
          <a:xfrm>
            <a:off x="1219200" y="6172200"/>
            <a:ext cx="533400" cy="457200"/>
          </a:xfrm>
          <a:prstGeom prst="actionButtonBackPrevious">
            <a:avLst/>
          </a:prstGeom>
          <a:solidFill>
            <a:srgbClr val="CCFFCC"/>
          </a:solidFill>
          <a:ln w="9525">
            <a:solidFill>
              <a:schemeClr val="tx1"/>
            </a:solidFill>
            <a:miter lim="800000"/>
            <a:headEnd/>
            <a:tailEnd/>
          </a:ln>
        </p:spPr>
        <p:txBody>
          <a:bodyPr wrap="none" anchor="ctr"/>
          <a:lstStyle/>
          <a:p>
            <a:endParaRPr lang="en-US"/>
          </a:p>
        </p:txBody>
      </p:sp>
      <p:sp>
        <p:nvSpPr>
          <p:cNvPr id="38917" name="AutoShape 6">
            <a:hlinkClick r:id="" action="ppaction://hlinkshowjump?jump=nextslide" highlightClick="1"/>
          </p:cNvPr>
          <p:cNvSpPr>
            <a:spLocks noChangeArrowheads="1"/>
          </p:cNvSpPr>
          <p:nvPr/>
        </p:nvSpPr>
        <p:spPr bwMode="auto">
          <a:xfrm>
            <a:off x="8382000" y="6172200"/>
            <a:ext cx="533400" cy="457200"/>
          </a:xfrm>
          <a:prstGeom prst="actionButtonForwardNext">
            <a:avLst/>
          </a:prstGeom>
          <a:solidFill>
            <a:srgbClr val="CCFFCC"/>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latin typeface="AWPCOpenclassic" charset="0"/>
              </a:rPr>
              <a:t>Why study Shakespeare?</a:t>
            </a:r>
            <a:endParaRPr lang="en-US" smtClean="0"/>
          </a:p>
        </p:txBody>
      </p:sp>
      <p:pic>
        <p:nvPicPr>
          <p:cNvPr id="39939" name="Picture 5"/>
          <p:cNvPicPr>
            <a:picLocks noGrp="1" noChangeAspect="1" noChangeArrowheads="1"/>
          </p:cNvPicPr>
          <p:nvPr>
            <p:ph type="clipArt" sz="half" idx="1"/>
          </p:nvPr>
        </p:nvPicPr>
        <p:blipFill>
          <a:blip r:embed="rId2"/>
          <a:srcRect/>
          <a:stretch>
            <a:fillRect/>
          </a:stretch>
        </p:blipFill>
        <p:spPr>
          <a:xfrm>
            <a:off x="1289050" y="1771650"/>
            <a:ext cx="3363913" cy="4114800"/>
          </a:xfrm>
          <a:noFill/>
        </p:spPr>
      </p:pic>
      <p:sp>
        <p:nvSpPr>
          <p:cNvPr id="39940" name="Text Box 7"/>
          <p:cNvSpPr txBox="1">
            <a:spLocks noChangeArrowheads="1"/>
          </p:cNvSpPr>
          <p:nvPr/>
        </p:nvSpPr>
        <p:spPr bwMode="auto">
          <a:xfrm>
            <a:off x="4800600" y="2133600"/>
            <a:ext cx="3962400" cy="2441575"/>
          </a:xfrm>
          <a:prstGeom prst="rect">
            <a:avLst/>
          </a:prstGeom>
          <a:noFill/>
          <a:ln w="9525">
            <a:noFill/>
            <a:miter lim="800000"/>
            <a:headEnd/>
            <a:tailEnd/>
          </a:ln>
        </p:spPr>
        <p:txBody>
          <a:bodyPr>
            <a:spAutoFit/>
          </a:bodyPr>
          <a:lstStyle/>
          <a:p>
            <a:pPr>
              <a:spcBef>
                <a:spcPct val="50000"/>
              </a:spcBef>
            </a:pPr>
            <a:r>
              <a:rPr lang="en-US">
                <a:latin typeface="Times" charset="0"/>
              </a:rPr>
              <a:t>Chances are, you’ve quoted Shakespeare without even knowing it!</a:t>
            </a:r>
          </a:p>
          <a:p>
            <a:pPr>
              <a:spcBef>
                <a:spcPct val="50000"/>
              </a:spcBef>
            </a:pPr>
            <a:r>
              <a:rPr lang="en-US">
                <a:latin typeface="Times" charset="0"/>
              </a:rPr>
              <a:t>Have you ever said the following...</a:t>
            </a:r>
          </a:p>
        </p:txBody>
      </p:sp>
      <p:sp>
        <p:nvSpPr>
          <p:cNvPr id="39941" name="AutoShape 8">
            <a:hlinkClick r:id="" action="ppaction://hlinkshowjump?jump=previousslide" highlightClick="1"/>
          </p:cNvPr>
          <p:cNvSpPr>
            <a:spLocks noChangeArrowheads="1"/>
          </p:cNvSpPr>
          <p:nvPr/>
        </p:nvSpPr>
        <p:spPr bwMode="auto">
          <a:xfrm>
            <a:off x="8077200" y="6248400"/>
            <a:ext cx="3048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39942" name="AutoShape 9">
            <a:hlinkClick r:id="" action="ppaction://hlinkshowjump?jump=nextslide" highlightClick="1"/>
          </p:cNvPr>
          <p:cNvSpPr>
            <a:spLocks noChangeArrowheads="1"/>
          </p:cNvSpPr>
          <p:nvPr/>
        </p:nvSpPr>
        <p:spPr bwMode="auto">
          <a:xfrm>
            <a:off x="8458200" y="6248400"/>
            <a:ext cx="3048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533400"/>
            <a:ext cx="7772400" cy="1295400"/>
          </a:xfrm>
        </p:spPr>
        <p:txBody>
          <a:bodyPr/>
          <a:lstStyle/>
          <a:p>
            <a:r>
              <a:rPr lang="en-US" sz="6000" i="1" smtClean="0">
                <a:latin typeface="Times" charset="0"/>
              </a:rPr>
              <a:t>“in a pickle”</a:t>
            </a:r>
            <a:endParaRPr lang="en-US" smtClean="0">
              <a:latin typeface="AWPCOpenclassic" charset="0"/>
            </a:endParaRPr>
          </a:p>
        </p:txBody>
      </p:sp>
      <p:sp>
        <p:nvSpPr>
          <p:cNvPr id="40963" name="Text Box 3"/>
          <p:cNvSpPr txBox="1">
            <a:spLocks noChangeArrowheads="1"/>
          </p:cNvSpPr>
          <p:nvPr/>
        </p:nvSpPr>
        <p:spPr bwMode="auto">
          <a:xfrm>
            <a:off x="1066800" y="2209800"/>
            <a:ext cx="7772400" cy="1098550"/>
          </a:xfrm>
          <a:prstGeom prst="rect">
            <a:avLst/>
          </a:prstGeom>
          <a:noFill/>
          <a:ln w="9525">
            <a:noFill/>
            <a:miter lim="800000"/>
            <a:headEnd/>
            <a:tailEnd/>
          </a:ln>
        </p:spPr>
        <p:txBody>
          <a:bodyPr>
            <a:spAutoFit/>
          </a:bodyPr>
          <a:lstStyle/>
          <a:p>
            <a:pPr algn="ctr">
              <a:spcBef>
                <a:spcPct val="50000"/>
              </a:spcBef>
            </a:pPr>
            <a:r>
              <a:rPr lang="en-US" sz="6600" i="1">
                <a:latin typeface="Times" charset="0"/>
              </a:rPr>
              <a:t>“It’s Greek to me.”</a:t>
            </a:r>
          </a:p>
        </p:txBody>
      </p:sp>
      <p:sp>
        <p:nvSpPr>
          <p:cNvPr id="40964" name="Rectangle 5"/>
          <p:cNvSpPr>
            <a:spLocks noChangeArrowheads="1"/>
          </p:cNvSpPr>
          <p:nvPr/>
        </p:nvSpPr>
        <p:spPr bwMode="auto">
          <a:xfrm>
            <a:off x="1752600" y="3733800"/>
            <a:ext cx="6629400" cy="2105025"/>
          </a:xfrm>
          <a:prstGeom prst="rect">
            <a:avLst/>
          </a:prstGeom>
          <a:noFill/>
          <a:ln w="9525">
            <a:noFill/>
            <a:miter lim="800000"/>
            <a:headEnd/>
            <a:tailEnd/>
          </a:ln>
        </p:spPr>
        <p:txBody>
          <a:bodyPr>
            <a:spAutoFit/>
          </a:bodyPr>
          <a:lstStyle/>
          <a:p>
            <a:pPr algn="ctr">
              <a:spcBef>
                <a:spcPct val="50000"/>
              </a:spcBef>
            </a:pPr>
            <a:r>
              <a:rPr lang="en-US" sz="6600" i="1">
                <a:latin typeface="Times" charset="0"/>
              </a:rPr>
              <a:t>“Too much of a good thing.”</a:t>
            </a:r>
          </a:p>
        </p:txBody>
      </p:sp>
      <p:sp>
        <p:nvSpPr>
          <p:cNvPr id="40965" name="AutoShape 6">
            <a:hlinkClick r:id="" action="ppaction://hlinkshowjump?jump=previousslide" highlightClick="1"/>
          </p:cNvPr>
          <p:cNvSpPr>
            <a:spLocks noChangeArrowheads="1"/>
          </p:cNvSpPr>
          <p:nvPr/>
        </p:nvSpPr>
        <p:spPr bwMode="auto">
          <a:xfrm>
            <a:off x="1143000" y="6172200"/>
            <a:ext cx="457200" cy="457200"/>
          </a:xfrm>
          <a:prstGeom prst="actionButtonBackPrevious">
            <a:avLst/>
          </a:prstGeom>
          <a:solidFill>
            <a:srgbClr val="0066CC"/>
          </a:solidFill>
          <a:ln w="9525">
            <a:solidFill>
              <a:schemeClr val="tx1"/>
            </a:solidFill>
            <a:miter lim="800000"/>
            <a:headEnd/>
            <a:tailEnd/>
          </a:ln>
        </p:spPr>
        <p:txBody>
          <a:bodyPr wrap="none" anchor="ctr"/>
          <a:lstStyle/>
          <a:p>
            <a:endParaRPr lang="en-US"/>
          </a:p>
        </p:txBody>
      </p:sp>
      <p:sp>
        <p:nvSpPr>
          <p:cNvPr id="40966" name="AutoShape 8">
            <a:hlinkClick r:id="" action="ppaction://hlinkshowjump?jump=nextslide" highlightClick="1"/>
          </p:cNvPr>
          <p:cNvSpPr>
            <a:spLocks noChangeArrowheads="1"/>
          </p:cNvSpPr>
          <p:nvPr/>
        </p:nvSpPr>
        <p:spPr bwMode="auto">
          <a:xfrm>
            <a:off x="8305800" y="6172200"/>
            <a:ext cx="533400" cy="457200"/>
          </a:xfrm>
          <a:prstGeom prst="actionButtonForwardNext">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838200" y="533400"/>
            <a:ext cx="8077200" cy="1295400"/>
          </a:xfrm>
          <a:prstGeom prst="rect">
            <a:avLst/>
          </a:prstGeom>
          <a:noFill/>
          <a:ln w="9525">
            <a:noFill/>
            <a:miter lim="800000"/>
            <a:headEnd/>
            <a:tailEnd/>
          </a:ln>
        </p:spPr>
        <p:txBody>
          <a:bodyPr anchor="ctr"/>
          <a:lstStyle/>
          <a:p>
            <a:pPr algn="ctr"/>
            <a:r>
              <a:rPr kumimoji="1" lang="en-US" sz="6000" i="1">
                <a:solidFill>
                  <a:schemeClr val="tx2"/>
                </a:solidFill>
                <a:latin typeface="Times" charset="0"/>
              </a:rPr>
              <a:t>“as luck would have it”</a:t>
            </a:r>
            <a:endParaRPr kumimoji="1" lang="en-US" sz="4400">
              <a:solidFill>
                <a:schemeClr val="tx2"/>
              </a:solidFill>
              <a:latin typeface="AWPCOpenclassic" charset="0"/>
            </a:endParaRPr>
          </a:p>
        </p:txBody>
      </p:sp>
      <p:sp>
        <p:nvSpPr>
          <p:cNvPr id="41987" name="Text Box 3"/>
          <p:cNvSpPr txBox="1">
            <a:spLocks noChangeArrowheads="1"/>
          </p:cNvSpPr>
          <p:nvPr/>
        </p:nvSpPr>
        <p:spPr bwMode="auto">
          <a:xfrm>
            <a:off x="1066800" y="1828800"/>
            <a:ext cx="7772400" cy="1006475"/>
          </a:xfrm>
          <a:prstGeom prst="rect">
            <a:avLst/>
          </a:prstGeom>
          <a:noFill/>
          <a:ln w="9525">
            <a:noFill/>
            <a:miter lim="800000"/>
            <a:headEnd/>
            <a:tailEnd/>
          </a:ln>
        </p:spPr>
        <p:txBody>
          <a:bodyPr>
            <a:spAutoFit/>
          </a:bodyPr>
          <a:lstStyle/>
          <a:p>
            <a:pPr algn="ctr">
              <a:spcBef>
                <a:spcPct val="50000"/>
              </a:spcBef>
            </a:pPr>
            <a:r>
              <a:rPr lang="en-US" sz="6000" i="1">
                <a:latin typeface="Times" charset="0"/>
              </a:rPr>
              <a:t>“good riddance”</a:t>
            </a:r>
          </a:p>
        </p:txBody>
      </p:sp>
      <p:sp>
        <p:nvSpPr>
          <p:cNvPr id="41988" name="Rectangle 4"/>
          <p:cNvSpPr>
            <a:spLocks noChangeArrowheads="1"/>
          </p:cNvSpPr>
          <p:nvPr/>
        </p:nvSpPr>
        <p:spPr bwMode="auto">
          <a:xfrm>
            <a:off x="1066800" y="3429000"/>
            <a:ext cx="7772400" cy="914400"/>
          </a:xfrm>
          <a:prstGeom prst="rect">
            <a:avLst/>
          </a:prstGeom>
          <a:noFill/>
          <a:ln w="9525">
            <a:noFill/>
            <a:miter lim="800000"/>
            <a:headEnd/>
            <a:tailEnd/>
          </a:ln>
        </p:spPr>
        <p:txBody>
          <a:bodyPr>
            <a:spAutoFit/>
          </a:bodyPr>
          <a:lstStyle/>
          <a:p>
            <a:pPr algn="ctr">
              <a:spcBef>
                <a:spcPct val="50000"/>
              </a:spcBef>
            </a:pPr>
            <a:r>
              <a:rPr lang="en-US" sz="5400" i="1">
                <a:latin typeface="Times" charset="0"/>
              </a:rPr>
              <a:t>“dead as a door-nail”</a:t>
            </a:r>
          </a:p>
        </p:txBody>
      </p:sp>
      <p:sp>
        <p:nvSpPr>
          <p:cNvPr id="41989" name="Rectangle 5"/>
          <p:cNvSpPr>
            <a:spLocks noChangeArrowheads="1"/>
          </p:cNvSpPr>
          <p:nvPr/>
        </p:nvSpPr>
        <p:spPr bwMode="auto">
          <a:xfrm>
            <a:off x="1447800" y="4876800"/>
            <a:ext cx="6553200" cy="1006475"/>
          </a:xfrm>
          <a:prstGeom prst="rect">
            <a:avLst/>
          </a:prstGeom>
          <a:noFill/>
          <a:ln w="9525">
            <a:noFill/>
            <a:miter lim="800000"/>
            <a:headEnd/>
            <a:tailEnd/>
          </a:ln>
        </p:spPr>
        <p:txBody>
          <a:bodyPr>
            <a:spAutoFit/>
          </a:bodyPr>
          <a:lstStyle/>
          <a:p>
            <a:pPr algn="ctr"/>
            <a:r>
              <a:rPr lang="en-US" sz="6000" i="1">
                <a:latin typeface="Times" charset="0"/>
              </a:rPr>
              <a:t>“foul play”</a:t>
            </a:r>
            <a:endParaRPr lang="en-US" sz="6000">
              <a:latin typeface="AWPCOpenclassic" charset="0"/>
            </a:endParaRPr>
          </a:p>
        </p:txBody>
      </p:sp>
      <p:sp>
        <p:nvSpPr>
          <p:cNvPr id="41990" name="AutoShape 6">
            <a:hlinkClick r:id="" action="ppaction://hlinkshowjump?jump=previousslide" highlightClick="1"/>
          </p:cNvPr>
          <p:cNvSpPr>
            <a:spLocks noChangeArrowheads="1"/>
          </p:cNvSpPr>
          <p:nvPr/>
        </p:nvSpPr>
        <p:spPr bwMode="auto">
          <a:xfrm>
            <a:off x="1219200" y="6172200"/>
            <a:ext cx="457200" cy="381000"/>
          </a:xfrm>
          <a:prstGeom prst="actionButtonBackPrevious">
            <a:avLst/>
          </a:prstGeom>
          <a:solidFill>
            <a:srgbClr val="FFFF00"/>
          </a:solidFill>
          <a:ln w="9525">
            <a:solidFill>
              <a:schemeClr val="tx1"/>
            </a:solidFill>
            <a:miter lim="800000"/>
            <a:headEnd/>
            <a:tailEnd/>
          </a:ln>
        </p:spPr>
        <p:txBody>
          <a:bodyPr wrap="none" anchor="ctr"/>
          <a:lstStyle/>
          <a:p>
            <a:endParaRPr lang="en-US"/>
          </a:p>
        </p:txBody>
      </p:sp>
      <p:sp>
        <p:nvSpPr>
          <p:cNvPr id="41991" name="AutoShape 7">
            <a:hlinkClick r:id="" action="ppaction://hlinkshowjump?jump=nextslide" highlightClick="1"/>
          </p:cNvPr>
          <p:cNvSpPr>
            <a:spLocks noChangeArrowheads="1"/>
          </p:cNvSpPr>
          <p:nvPr/>
        </p:nvSpPr>
        <p:spPr bwMode="auto">
          <a:xfrm>
            <a:off x="8305800" y="6172200"/>
            <a:ext cx="533400" cy="381000"/>
          </a:xfrm>
          <a:prstGeom prst="actionButtonForwardNext">
            <a:avLst/>
          </a:prstGeom>
          <a:solidFill>
            <a:srgbClr val="FF66FF"/>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76600" y="1066800"/>
            <a:ext cx="4876800" cy="1143000"/>
          </a:xfrm>
        </p:spPr>
        <p:txBody>
          <a:bodyPr/>
          <a:lstStyle/>
          <a:p>
            <a:r>
              <a:rPr lang="en-US" smtClean="0">
                <a:latin typeface="AWPCOpenclassic" charset="0"/>
              </a:rPr>
              <a:t>1585-1592</a:t>
            </a:r>
            <a:br>
              <a:rPr lang="en-US" smtClean="0">
                <a:latin typeface="AWPCOpenclassic" charset="0"/>
              </a:rPr>
            </a:br>
            <a:r>
              <a:rPr lang="en-US" i="1" smtClean="0">
                <a:latin typeface="Brush Script Std" charset="0"/>
              </a:rPr>
              <a:t>The Lost Years</a:t>
            </a:r>
            <a:endParaRPr lang="en-US" smtClean="0"/>
          </a:p>
        </p:txBody>
      </p:sp>
      <p:sp>
        <p:nvSpPr>
          <p:cNvPr id="6147" name="Rectangle 3"/>
          <p:cNvSpPr>
            <a:spLocks noGrp="1" noChangeArrowheads="1"/>
          </p:cNvSpPr>
          <p:nvPr>
            <p:ph type="body" sz="half" idx="1"/>
          </p:nvPr>
        </p:nvSpPr>
        <p:spPr>
          <a:xfrm>
            <a:off x="1066800" y="2590800"/>
            <a:ext cx="7772400" cy="1981200"/>
          </a:xfrm>
        </p:spPr>
        <p:txBody>
          <a:bodyPr/>
          <a:lstStyle/>
          <a:p>
            <a:r>
              <a:rPr lang="en-US" sz="2800" smtClean="0"/>
              <a:t>We have no records of his life during this time period</a:t>
            </a:r>
          </a:p>
          <a:p>
            <a:r>
              <a:rPr lang="en-US" sz="2800" smtClean="0"/>
              <a:t>It is speculated that he might have been a teacher, a butcher, or an actor to support his family.</a:t>
            </a:r>
          </a:p>
          <a:p>
            <a:r>
              <a:rPr lang="en-US" sz="2800" smtClean="0"/>
              <a:t>In 1592, he is in London, while Ann and the kids are still in Stratford-upon-Avon</a:t>
            </a:r>
          </a:p>
        </p:txBody>
      </p:sp>
      <p:pic>
        <p:nvPicPr>
          <p:cNvPr id="6148" name="Picture 5"/>
          <p:cNvPicPr>
            <a:picLocks noChangeAspect="1" noChangeArrowheads="1"/>
          </p:cNvPicPr>
          <p:nvPr/>
        </p:nvPicPr>
        <p:blipFill>
          <a:blip r:embed="rId2"/>
          <a:srcRect/>
          <a:stretch>
            <a:fillRect/>
          </a:stretch>
        </p:blipFill>
        <p:spPr bwMode="auto">
          <a:xfrm>
            <a:off x="1219200" y="381000"/>
            <a:ext cx="1651000" cy="1955800"/>
          </a:xfrm>
          <a:prstGeom prst="rect">
            <a:avLst/>
          </a:prstGeom>
          <a:noFill/>
          <a:ln w="9525">
            <a:noFill/>
            <a:miter lim="800000"/>
            <a:headEnd/>
            <a:tailEnd/>
          </a:ln>
        </p:spPr>
      </p:pic>
      <p:sp>
        <p:nvSpPr>
          <p:cNvPr id="6149" name="AutoShape 6">
            <a:hlinkClick r:id="" action="ppaction://hlinkshowjump?jump=previousslide" highlightClick="1"/>
          </p:cNvPr>
          <p:cNvSpPr>
            <a:spLocks noChangeArrowheads="1"/>
          </p:cNvSpPr>
          <p:nvPr/>
        </p:nvSpPr>
        <p:spPr bwMode="auto">
          <a:xfrm>
            <a:off x="1219200" y="6248400"/>
            <a:ext cx="4572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6150" name="AutoShape 7">
            <a:hlinkClick r:id="" action="ppaction://hlinkshowjump?jump=nextslide" highlightClick="1"/>
          </p:cNvPr>
          <p:cNvSpPr>
            <a:spLocks noChangeArrowheads="1"/>
          </p:cNvSpPr>
          <p:nvPr/>
        </p:nvSpPr>
        <p:spPr bwMode="auto">
          <a:xfrm>
            <a:off x="8458200" y="6324600"/>
            <a:ext cx="3810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838200" y="457200"/>
            <a:ext cx="8077200" cy="1295400"/>
          </a:xfrm>
          <a:prstGeom prst="rect">
            <a:avLst/>
          </a:prstGeom>
          <a:noFill/>
          <a:ln w="9525">
            <a:noFill/>
            <a:miter lim="800000"/>
            <a:headEnd/>
            <a:tailEnd/>
          </a:ln>
        </p:spPr>
        <p:txBody>
          <a:bodyPr anchor="ctr"/>
          <a:lstStyle/>
          <a:p>
            <a:pPr algn="ctr"/>
            <a:r>
              <a:rPr kumimoji="1" lang="en-US" sz="5400" i="1">
                <a:solidFill>
                  <a:schemeClr val="tx2"/>
                </a:solidFill>
                <a:latin typeface="Times" charset="0"/>
              </a:rPr>
              <a:t>“a laughing stock”</a:t>
            </a:r>
            <a:endParaRPr kumimoji="1" lang="en-US" sz="4400">
              <a:solidFill>
                <a:schemeClr val="tx2"/>
              </a:solidFill>
              <a:latin typeface="AWPCOpenclassic" charset="0"/>
            </a:endParaRPr>
          </a:p>
        </p:txBody>
      </p:sp>
      <p:sp>
        <p:nvSpPr>
          <p:cNvPr id="43011" name="Text Box 3"/>
          <p:cNvSpPr txBox="1">
            <a:spLocks noChangeArrowheads="1"/>
          </p:cNvSpPr>
          <p:nvPr/>
        </p:nvSpPr>
        <p:spPr bwMode="auto">
          <a:xfrm>
            <a:off x="1066800" y="1676400"/>
            <a:ext cx="7772400" cy="914400"/>
          </a:xfrm>
          <a:prstGeom prst="rect">
            <a:avLst/>
          </a:prstGeom>
          <a:noFill/>
          <a:ln w="9525">
            <a:noFill/>
            <a:miter lim="800000"/>
            <a:headEnd/>
            <a:tailEnd/>
          </a:ln>
        </p:spPr>
        <p:txBody>
          <a:bodyPr>
            <a:spAutoFit/>
          </a:bodyPr>
          <a:lstStyle/>
          <a:p>
            <a:pPr algn="ctr">
              <a:spcBef>
                <a:spcPct val="50000"/>
              </a:spcBef>
            </a:pPr>
            <a:r>
              <a:rPr lang="en-US" sz="5400" i="1">
                <a:latin typeface="Times" charset="0"/>
              </a:rPr>
              <a:t>“an eyesore”</a:t>
            </a:r>
          </a:p>
        </p:txBody>
      </p:sp>
      <p:sp>
        <p:nvSpPr>
          <p:cNvPr id="43012" name="Rectangle 4"/>
          <p:cNvSpPr>
            <a:spLocks noChangeArrowheads="1"/>
          </p:cNvSpPr>
          <p:nvPr/>
        </p:nvSpPr>
        <p:spPr bwMode="auto">
          <a:xfrm>
            <a:off x="990600" y="2895600"/>
            <a:ext cx="7772400" cy="914400"/>
          </a:xfrm>
          <a:prstGeom prst="rect">
            <a:avLst/>
          </a:prstGeom>
          <a:noFill/>
          <a:ln w="9525">
            <a:noFill/>
            <a:miter lim="800000"/>
            <a:headEnd/>
            <a:tailEnd/>
          </a:ln>
        </p:spPr>
        <p:txBody>
          <a:bodyPr>
            <a:spAutoFit/>
          </a:bodyPr>
          <a:lstStyle/>
          <a:p>
            <a:pPr algn="ctr">
              <a:spcBef>
                <a:spcPct val="50000"/>
              </a:spcBef>
            </a:pPr>
            <a:r>
              <a:rPr lang="en-US" sz="5400" i="1">
                <a:latin typeface="Times" charset="0"/>
              </a:rPr>
              <a:t>“send me packing”</a:t>
            </a:r>
          </a:p>
        </p:txBody>
      </p:sp>
      <p:sp>
        <p:nvSpPr>
          <p:cNvPr id="43013" name="Rectangle 5"/>
          <p:cNvSpPr>
            <a:spLocks noChangeArrowheads="1"/>
          </p:cNvSpPr>
          <p:nvPr/>
        </p:nvSpPr>
        <p:spPr bwMode="auto">
          <a:xfrm>
            <a:off x="1524000" y="4114800"/>
            <a:ext cx="6553200" cy="1920875"/>
          </a:xfrm>
          <a:prstGeom prst="rect">
            <a:avLst/>
          </a:prstGeom>
          <a:noFill/>
          <a:ln w="9525">
            <a:noFill/>
            <a:miter lim="800000"/>
            <a:headEnd/>
            <a:tailEnd/>
          </a:ln>
        </p:spPr>
        <p:txBody>
          <a:bodyPr>
            <a:spAutoFit/>
          </a:bodyPr>
          <a:lstStyle/>
          <a:p>
            <a:pPr algn="ctr"/>
            <a:r>
              <a:rPr lang="en-US" sz="6000" i="1">
                <a:latin typeface="Times" charset="0"/>
              </a:rPr>
              <a:t>“without rhyme or reason”</a:t>
            </a:r>
          </a:p>
        </p:txBody>
      </p:sp>
      <p:sp>
        <p:nvSpPr>
          <p:cNvPr id="43014" name="AutoShape 6">
            <a:hlinkClick r:id="" action="ppaction://hlinkshowjump?jump=previousslide" highlightClick="1"/>
          </p:cNvPr>
          <p:cNvSpPr>
            <a:spLocks noChangeArrowheads="1"/>
          </p:cNvSpPr>
          <p:nvPr/>
        </p:nvSpPr>
        <p:spPr bwMode="auto">
          <a:xfrm>
            <a:off x="1295400" y="6248400"/>
            <a:ext cx="533400" cy="304800"/>
          </a:xfrm>
          <a:prstGeom prst="actionButtonBackPrevious">
            <a:avLst/>
          </a:prstGeom>
          <a:solidFill>
            <a:schemeClr val="hlink"/>
          </a:solidFill>
          <a:ln w="9525">
            <a:solidFill>
              <a:schemeClr val="tx1"/>
            </a:solidFill>
            <a:miter lim="800000"/>
            <a:headEnd/>
            <a:tailEnd/>
          </a:ln>
        </p:spPr>
        <p:txBody>
          <a:bodyPr wrap="none" anchor="ctr"/>
          <a:lstStyle/>
          <a:p>
            <a:endParaRPr lang="en-US"/>
          </a:p>
        </p:txBody>
      </p:sp>
      <p:sp>
        <p:nvSpPr>
          <p:cNvPr id="43015" name="AutoShape 7">
            <a:hlinkClick r:id="" action="ppaction://hlinkshowjump?jump=nextslide" highlightClick="1"/>
          </p:cNvPr>
          <p:cNvSpPr>
            <a:spLocks noChangeArrowheads="1"/>
          </p:cNvSpPr>
          <p:nvPr/>
        </p:nvSpPr>
        <p:spPr bwMode="auto">
          <a:xfrm>
            <a:off x="8305800" y="6172200"/>
            <a:ext cx="533400" cy="381000"/>
          </a:xfrm>
          <a:prstGeom prst="actionButtonForwardNext">
            <a:avLst/>
          </a:prstGeom>
          <a:solidFill>
            <a:srgbClr val="FF9900"/>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447800" y="304800"/>
            <a:ext cx="6705600" cy="2073275"/>
          </a:xfrm>
          <a:prstGeom prst="rect">
            <a:avLst/>
          </a:prstGeom>
          <a:noFill/>
          <a:ln w="9525">
            <a:noFill/>
            <a:miter lim="800000"/>
            <a:headEnd/>
            <a:tailEnd/>
          </a:ln>
        </p:spPr>
        <p:txBody>
          <a:bodyPr>
            <a:spAutoFit/>
          </a:bodyPr>
          <a:lstStyle/>
          <a:p>
            <a:pPr algn="ctr">
              <a:spcBef>
                <a:spcPct val="50000"/>
              </a:spcBef>
            </a:pPr>
            <a:r>
              <a:rPr lang="en-US" sz="4400">
                <a:latin typeface="AWPCOpenclassic" charset="0"/>
              </a:rPr>
              <a:t>Even today, Shakespeare lives on.</a:t>
            </a:r>
            <a:endParaRPr lang="en-US">
              <a:latin typeface="Times" charset="0"/>
            </a:endParaRPr>
          </a:p>
          <a:p>
            <a:pPr>
              <a:spcBef>
                <a:spcPct val="50000"/>
              </a:spcBef>
            </a:pPr>
            <a:endParaRPr lang="en-US">
              <a:latin typeface="Times" charset="0"/>
            </a:endParaRPr>
          </a:p>
        </p:txBody>
      </p:sp>
      <p:sp>
        <p:nvSpPr>
          <p:cNvPr id="44035" name="Text Box 5"/>
          <p:cNvSpPr txBox="1">
            <a:spLocks noChangeArrowheads="1"/>
          </p:cNvSpPr>
          <p:nvPr/>
        </p:nvSpPr>
        <p:spPr bwMode="auto">
          <a:xfrm>
            <a:off x="1447800" y="2514600"/>
            <a:ext cx="4191000" cy="3295650"/>
          </a:xfrm>
          <a:prstGeom prst="rect">
            <a:avLst/>
          </a:prstGeom>
          <a:noFill/>
          <a:ln w="9525">
            <a:noFill/>
            <a:miter lim="800000"/>
            <a:headEnd/>
            <a:tailEnd/>
          </a:ln>
        </p:spPr>
        <p:txBody>
          <a:bodyPr>
            <a:spAutoFit/>
          </a:bodyPr>
          <a:lstStyle/>
          <a:p>
            <a:pPr>
              <a:spcBef>
                <a:spcPct val="50000"/>
              </a:spcBef>
            </a:pPr>
            <a:r>
              <a:rPr lang="en-US">
                <a:latin typeface="Times" charset="0"/>
              </a:rPr>
              <a:t>We can relate to his tales of love, hatred, revenge, courage, trust and deception.  </a:t>
            </a:r>
          </a:p>
          <a:p>
            <a:pPr>
              <a:spcBef>
                <a:spcPct val="50000"/>
              </a:spcBef>
            </a:pPr>
            <a:r>
              <a:rPr lang="en-US">
                <a:latin typeface="Times" charset="0"/>
              </a:rPr>
              <a:t>So much of our world today has been influenced by Shakespeare.</a:t>
            </a:r>
          </a:p>
        </p:txBody>
      </p:sp>
      <p:pic>
        <p:nvPicPr>
          <p:cNvPr id="44036" name="Picture 7"/>
          <p:cNvPicPr>
            <a:picLocks noChangeAspect="1" noChangeArrowheads="1"/>
          </p:cNvPicPr>
          <p:nvPr/>
        </p:nvPicPr>
        <p:blipFill>
          <a:blip r:embed="rId2"/>
          <a:srcRect/>
          <a:stretch>
            <a:fillRect/>
          </a:stretch>
        </p:blipFill>
        <p:spPr bwMode="auto">
          <a:xfrm>
            <a:off x="6705600" y="4419600"/>
            <a:ext cx="2133600" cy="2133600"/>
          </a:xfrm>
          <a:prstGeom prst="rect">
            <a:avLst/>
          </a:prstGeom>
          <a:noFill/>
          <a:ln w="9525">
            <a:noFill/>
            <a:miter lim="800000"/>
            <a:headEnd/>
            <a:tailEnd/>
          </a:ln>
        </p:spPr>
      </p:pic>
      <p:pic>
        <p:nvPicPr>
          <p:cNvPr id="44037" name="Picture 8"/>
          <p:cNvPicPr>
            <a:picLocks noChangeAspect="1" noChangeArrowheads="1"/>
          </p:cNvPicPr>
          <p:nvPr/>
        </p:nvPicPr>
        <p:blipFill>
          <a:blip r:embed="rId3"/>
          <a:srcRect/>
          <a:stretch>
            <a:fillRect/>
          </a:stretch>
        </p:blipFill>
        <p:spPr bwMode="auto">
          <a:xfrm>
            <a:off x="1600200" y="1066800"/>
            <a:ext cx="1828800" cy="1341438"/>
          </a:xfrm>
          <a:prstGeom prst="rect">
            <a:avLst/>
          </a:prstGeom>
          <a:noFill/>
          <a:ln w="9525">
            <a:noFill/>
            <a:miter lim="800000"/>
            <a:headEnd/>
            <a:tailEnd/>
          </a:ln>
        </p:spPr>
      </p:pic>
      <p:pic>
        <p:nvPicPr>
          <p:cNvPr id="44038" name="Picture 9"/>
          <p:cNvPicPr>
            <a:picLocks noChangeAspect="1" noChangeArrowheads="1"/>
          </p:cNvPicPr>
          <p:nvPr/>
        </p:nvPicPr>
        <p:blipFill>
          <a:blip r:embed="rId4"/>
          <a:srcRect/>
          <a:stretch>
            <a:fillRect/>
          </a:stretch>
        </p:blipFill>
        <p:spPr bwMode="auto">
          <a:xfrm>
            <a:off x="5105400" y="5257800"/>
            <a:ext cx="1270000" cy="1003300"/>
          </a:xfrm>
          <a:prstGeom prst="rect">
            <a:avLst/>
          </a:prstGeom>
          <a:noFill/>
          <a:ln w="9525">
            <a:noFill/>
            <a:miter lim="800000"/>
            <a:headEnd/>
            <a:tailEnd/>
          </a:ln>
        </p:spPr>
      </p:pic>
      <p:pic>
        <p:nvPicPr>
          <p:cNvPr id="44039" name="Picture 11" descr="kids                                                           00018F3CMacintosh HD                   ABA76538:"/>
          <p:cNvPicPr>
            <a:picLocks noChangeAspect="1" noChangeArrowheads="1"/>
          </p:cNvPicPr>
          <p:nvPr/>
        </p:nvPicPr>
        <p:blipFill>
          <a:blip r:embed="rId5"/>
          <a:srcRect/>
          <a:stretch>
            <a:fillRect/>
          </a:stretch>
        </p:blipFill>
        <p:spPr bwMode="auto">
          <a:xfrm>
            <a:off x="6400800" y="1295400"/>
            <a:ext cx="2266950" cy="2895600"/>
          </a:xfrm>
          <a:prstGeom prst="rect">
            <a:avLst/>
          </a:prstGeom>
          <a:noFill/>
          <a:ln w="9525">
            <a:noFill/>
            <a:miter lim="800000"/>
            <a:headEnd/>
            <a:tailEnd/>
          </a:ln>
        </p:spPr>
      </p:pic>
      <p:sp>
        <p:nvSpPr>
          <p:cNvPr id="44040" name="AutoShape 12">
            <a:hlinkClick r:id="" action="ppaction://hlinkshowjump?jump=previousslide" highlightClick="1"/>
          </p:cNvPr>
          <p:cNvSpPr>
            <a:spLocks noChangeArrowheads="1"/>
          </p:cNvSpPr>
          <p:nvPr/>
        </p:nvSpPr>
        <p:spPr bwMode="auto">
          <a:xfrm>
            <a:off x="1295400" y="6248400"/>
            <a:ext cx="381000" cy="3048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4041" name="AutoShape 13">
            <a:hlinkClick r:id="" action="ppaction://hlinkshowjump?jump=nextslide" highlightClick="1"/>
          </p:cNvPr>
          <p:cNvSpPr>
            <a:spLocks noChangeArrowheads="1"/>
          </p:cNvSpPr>
          <p:nvPr/>
        </p:nvSpPr>
        <p:spPr bwMode="auto">
          <a:xfrm>
            <a:off x="1828800" y="6248400"/>
            <a:ext cx="3810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066800" y="400050"/>
            <a:ext cx="7772400" cy="2647950"/>
          </a:xfrm>
        </p:spPr>
        <p:txBody>
          <a:bodyPr/>
          <a:lstStyle/>
          <a:p>
            <a:r>
              <a:rPr lang="en-US" sz="6000" smtClean="0">
                <a:latin typeface="Brush Script Std" charset="0"/>
              </a:rPr>
              <a:t>“All’s Well That Ends Well”</a:t>
            </a:r>
            <a:endParaRPr lang="en-US" smtClean="0"/>
          </a:p>
        </p:txBody>
      </p:sp>
      <p:pic>
        <p:nvPicPr>
          <p:cNvPr id="45059" name="Picture 6" descr="&#10;shakes 2 copy                                                  00018F3CMacintosh HD                   ABA76538:"/>
          <p:cNvPicPr>
            <a:picLocks noChangeAspect="1" noChangeArrowheads="1"/>
          </p:cNvPicPr>
          <p:nvPr/>
        </p:nvPicPr>
        <p:blipFill>
          <a:blip r:embed="rId2"/>
          <a:srcRect/>
          <a:stretch>
            <a:fillRect/>
          </a:stretch>
        </p:blipFill>
        <p:spPr bwMode="auto">
          <a:xfrm>
            <a:off x="3581400" y="2743200"/>
            <a:ext cx="2908300" cy="3733800"/>
          </a:xfrm>
          <a:prstGeom prst="rect">
            <a:avLst/>
          </a:prstGeom>
          <a:noFill/>
          <a:ln w="9525">
            <a:noFill/>
            <a:miter lim="800000"/>
            <a:headEnd/>
            <a:tailEnd/>
          </a:ln>
        </p:spPr>
      </p:pic>
      <p:sp>
        <p:nvSpPr>
          <p:cNvPr id="45060" name="Text Box 7"/>
          <p:cNvSpPr txBox="1">
            <a:spLocks noChangeArrowheads="1"/>
          </p:cNvSpPr>
          <p:nvPr/>
        </p:nvSpPr>
        <p:spPr bwMode="auto">
          <a:xfrm>
            <a:off x="7010400" y="6324600"/>
            <a:ext cx="1828800" cy="304800"/>
          </a:xfrm>
          <a:prstGeom prst="rect">
            <a:avLst/>
          </a:prstGeom>
          <a:noFill/>
          <a:ln w="9525">
            <a:noFill/>
            <a:miter lim="800000"/>
            <a:headEnd/>
            <a:tailEnd/>
          </a:ln>
        </p:spPr>
        <p:txBody>
          <a:bodyPr>
            <a:spAutoFit/>
          </a:bodyPr>
          <a:lstStyle/>
          <a:p>
            <a:pPr>
              <a:spcBef>
                <a:spcPct val="50000"/>
              </a:spcBef>
            </a:pPr>
            <a:r>
              <a:rPr lang="en-US" sz="1400" i="1">
                <a:latin typeface="Times" charset="0"/>
              </a:rPr>
              <a:t>T. Orman, 2002-2003</a:t>
            </a:r>
          </a:p>
        </p:txBody>
      </p:sp>
      <p:sp>
        <p:nvSpPr>
          <p:cNvPr id="45061" name="AutoShape 8">
            <a:hlinkClick r:id="" action="ppaction://hlinkshowjump?jump=previousslide" highlightClick="1"/>
          </p:cNvPr>
          <p:cNvSpPr>
            <a:spLocks noChangeArrowheads="1"/>
          </p:cNvSpPr>
          <p:nvPr/>
        </p:nvSpPr>
        <p:spPr bwMode="auto">
          <a:xfrm>
            <a:off x="1143000" y="6172200"/>
            <a:ext cx="381000" cy="381000"/>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45062" name="AutoShape 9">
            <a:hlinkClick r:id="" action="ppaction://hlinkshowjump?jump=firstslide" highlightClick="1"/>
          </p:cNvPr>
          <p:cNvSpPr>
            <a:spLocks noChangeArrowheads="1"/>
          </p:cNvSpPr>
          <p:nvPr/>
        </p:nvSpPr>
        <p:spPr bwMode="auto">
          <a:xfrm>
            <a:off x="1676400" y="6172200"/>
            <a:ext cx="533400" cy="381000"/>
          </a:xfrm>
          <a:prstGeom prst="actionButtonBeginning">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524000" y="1371600"/>
            <a:ext cx="6553200" cy="4648200"/>
          </a:xfrm>
        </p:spPr>
        <p:txBody>
          <a:bodyPr/>
          <a:lstStyle/>
          <a:p>
            <a:r>
              <a:rPr lang="en-US" sz="2000" b="1" smtClean="0"/>
              <a:t>Teacher’s Notes:</a:t>
            </a:r>
            <a:br>
              <a:rPr lang="en-US" sz="2000" b="1" smtClean="0"/>
            </a:br>
            <a:r>
              <a:rPr lang="en-US" sz="2000" b="1" smtClean="0"/>
              <a:t>Slide 15:</a:t>
            </a:r>
            <a:br>
              <a:rPr lang="en-US" sz="2000" b="1" smtClean="0"/>
            </a:br>
            <a:r>
              <a:rPr lang="en-US" sz="2000" b="1" smtClean="0"/>
              <a:t>• </a:t>
            </a:r>
            <a:r>
              <a:rPr lang="en-US" sz="2000" smtClean="0"/>
              <a:t>They got the wood from</a:t>
            </a:r>
            <a:r>
              <a:rPr lang="en-US" sz="2000" b="1" smtClean="0"/>
              <a:t> </a:t>
            </a:r>
            <a:r>
              <a:rPr lang="en-US" sz="2000" smtClean="0"/>
              <a:t>the dismantled “The Theatre.”  Because of a problem with the lease, they took it apart (plank by plank), stored it, then built “The Globe” using the same wood.</a:t>
            </a:r>
            <a:br>
              <a:rPr lang="en-US" sz="2000" smtClean="0"/>
            </a:br>
            <a:r>
              <a:rPr lang="en-US" sz="2000" b="1" smtClean="0"/>
              <a:t>• </a:t>
            </a:r>
            <a:r>
              <a:rPr lang="en-US" sz="2000" smtClean="0"/>
              <a:t>First play performed in the new Globe was </a:t>
            </a:r>
            <a:r>
              <a:rPr lang="en-US" sz="2000" i="1" smtClean="0"/>
              <a:t>The Tragedy of Julius Caesar</a:t>
            </a:r>
            <a:br>
              <a:rPr lang="en-US" sz="2000" i="1" smtClean="0"/>
            </a:b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66800" y="400050"/>
            <a:ext cx="7772400" cy="438150"/>
          </a:xfrm>
        </p:spPr>
        <p:txBody>
          <a:bodyPr/>
          <a:lstStyle/>
          <a:p>
            <a:r>
              <a:rPr lang="en-US" sz="1800" b="1" dirty="0" smtClean="0"/>
              <a:t>Answers to the “Shakespeare Questions/Notes” Handout</a:t>
            </a:r>
            <a:r>
              <a:rPr lang="en-US" sz="1200" b="1" dirty="0" smtClean="0"/>
              <a:t/>
            </a:r>
            <a:br>
              <a:rPr lang="en-US" sz="1200" b="1" dirty="0" smtClean="0"/>
            </a:br>
            <a:r>
              <a:rPr lang="en-US" sz="1200" b="1" dirty="0" smtClean="0"/>
              <a:t> (Offered as a free download to go with this </a:t>
            </a:r>
            <a:r>
              <a:rPr lang="en-US" sz="1200" b="1" dirty="0" err="1" smtClean="0"/>
              <a:t>Powerpoint</a:t>
            </a:r>
            <a:r>
              <a:rPr lang="en-US" sz="1200" b="1" dirty="0" smtClean="0"/>
              <a:t>)</a:t>
            </a:r>
            <a:r>
              <a:rPr lang="en-US" b="1" dirty="0" smtClean="0"/>
              <a:t> </a:t>
            </a:r>
          </a:p>
        </p:txBody>
      </p:sp>
      <p:sp>
        <p:nvSpPr>
          <p:cNvPr id="47107" name="Rectangle 3"/>
          <p:cNvSpPr>
            <a:spLocks noGrp="1" noChangeArrowheads="1"/>
          </p:cNvSpPr>
          <p:nvPr>
            <p:ph type="body" sz="half" idx="1"/>
          </p:nvPr>
        </p:nvSpPr>
        <p:spPr>
          <a:xfrm>
            <a:off x="990600" y="914400"/>
            <a:ext cx="7848600" cy="5500688"/>
          </a:xfrm>
        </p:spPr>
        <p:txBody>
          <a:bodyPr>
            <a:spAutoFit/>
          </a:bodyPr>
          <a:lstStyle/>
          <a:p>
            <a:pPr marL="533400" indent="-533400">
              <a:lnSpc>
                <a:spcPct val="90000"/>
              </a:lnSpc>
              <a:buFontTx/>
              <a:buNone/>
            </a:pPr>
            <a:r>
              <a:rPr lang="en-US" sz="1100" dirty="0" smtClean="0">
                <a:latin typeface="Helvetica" charset="0"/>
              </a:rPr>
              <a:t>1.  Shakespeare’s date of birth: April 23, 1564</a:t>
            </a:r>
          </a:p>
          <a:p>
            <a:pPr marL="533400" indent="-533400">
              <a:lnSpc>
                <a:spcPct val="90000"/>
              </a:lnSpc>
              <a:buFontTx/>
              <a:buNone/>
            </a:pPr>
            <a:r>
              <a:rPr lang="en-US" sz="1100" dirty="0" smtClean="0">
                <a:latin typeface="Helvetica" charset="0"/>
              </a:rPr>
              <a:t>2. Where was Shakespeare born? Stratford-Upon-Avon, England</a:t>
            </a:r>
          </a:p>
          <a:p>
            <a:pPr marL="533400" indent="-533400">
              <a:lnSpc>
                <a:spcPct val="90000"/>
              </a:lnSpc>
              <a:buFont typeface="Times" charset="0"/>
              <a:buNone/>
            </a:pPr>
            <a:r>
              <a:rPr lang="en-US" sz="1100" dirty="0" smtClean="0">
                <a:latin typeface="Helvetica" charset="0"/>
              </a:rPr>
              <a:t>3. How many children did Shakespeare have? 3  Names: Susanna, Judith, &amp; </a:t>
            </a:r>
            <a:r>
              <a:rPr lang="en-US" sz="1100" dirty="0" err="1" smtClean="0">
                <a:latin typeface="Helvetica" charset="0"/>
              </a:rPr>
              <a:t>Hamnet</a:t>
            </a:r>
            <a:endParaRPr lang="en-US" sz="1100" dirty="0" smtClean="0">
              <a:latin typeface="Helvetica" charset="0"/>
            </a:endParaRPr>
          </a:p>
          <a:p>
            <a:pPr marL="533400" indent="-533400">
              <a:lnSpc>
                <a:spcPct val="90000"/>
              </a:lnSpc>
              <a:buFont typeface="Times" charset="0"/>
              <a:buNone/>
            </a:pPr>
            <a:r>
              <a:rPr lang="en-US" sz="1100" dirty="0" smtClean="0">
                <a:latin typeface="Helvetica" charset="0"/>
              </a:rPr>
              <a:t>4. Who was the ruler of England in the 1590’s? Queen Elizabeth I</a:t>
            </a:r>
          </a:p>
          <a:p>
            <a:pPr marL="533400" indent="-533400">
              <a:lnSpc>
                <a:spcPct val="90000"/>
              </a:lnSpc>
              <a:buFont typeface="Times" charset="0"/>
              <a:buNone/>
            </a:pPr>
            <a:r>
              <a:rPr lang="en-US" sz="1100" dirty="0" smtClean="0">
                <a:latin typeface="Helvetica" charset="0"/>
              </a:rPr>
              <a:t>5. Name two other playwrights: Christopher Marlowe &amp; Thomas Kyd </a:t>
            </a:r>
          </a:p>
          <a:p>
            <a:pPr marL="533400" indent="-533400">
              <a:lnSpc>
                <a:spcPct val="90000"/>
              </a:lnSpc>
              <a:buFont typeface="Times" charset="0"/>
              <a:buNone/>
            </a:pPr>
            <a:r>
              <a:rPr lang="en-US" sz="1100" dirty="0" smtClean="0">
                <a:latin typeface="Helvetica" charset="0"/>
              </a:rPr>
              <a:t>6.  What is the name of the first theatre built in London? The Theatre</a:t>
            </a:r>
          </a:p>
          <a:p>
            <a:pPr marL="533400" indent="-533400">
              <a:lnSpc>
                <a:spcPct val="90000"/>
              </a:lnSpc>
              <a:buFont typeface="Times" charset="0"/>
              <a:buNone/>
            </a:pPr>
            <a:r>
              <a:rPr lang="en-US" sz="1100" dirty="0" smtClean="0">
                <a:latin typeface="Helvetica" charset="0"/>
              </a:rPr>
              <a:t>7.  What were the seats called behind the stage? The gallery</a:t>
            </a:r>
          </a:p>
          <a:p>
            <a:pPr marL="533400" indent="-533400">
              <a:lnSpc>
                <a:spcPct val="90000"/>
              </a:lnSpc>
              <a:buFontTx/>
              <a:buNone/>
            </a:pPr>
            <a:r>
              <a:rPr lang="en-US" sz="1100" dirty="0" smtClean="0">
                <a:latin typeface="Helvetica" charset="0"/>
              </a:rPr>
              <a:t>8. Were they cheaper or more expensive than the other seats? Most expensive</a:t>
            </a:r>
          </a:p>
          <a:p>
            <a:pPr marL="533400" indent="-533400">
              <a:lnSpc>
                <a:spcPct val="90000"/>
              </a:lnSpc>
              <a:buFontTx/>
              <a:buNone/>
            </a:pPr>
            <a:r>
              <a:rPr lang="en-US" sz="1100" dirty="0" smtClean="0">
                <a:latin typeface="Helvetica" charset="0"/>
              </a:rPr>
              <a:t>9.  Which theatre was constructed from the wood of the theatre in question #6? The Globe</a:t>
            </a:r>
          </a:p>
          <a:p>
            <a:pPr marL="533400" indent="-533400">
              <a:lnSpc>
                <a:spcPct val="90000"/>
              </a:lnSpc>
              <a:buFontTx/>
              <a:buNone/>
            </a:pPr>
            <a:r>
              <a:rPr lang="en-US" sz="1100" dirty="0" smtClean="0">
                <a:latin typeface="Helvetica" charset="0"/>
              </a:rPr>
              <a:t>10.   What was the name of Shakespeare’s acting troupe (either before or after they changed their name)? The Lord Chamberlain’s Men</a:t>
            </a:r>
          </a:p>
          <a:p>
            <a:pPr marL="533400" indent="-533400">
              <a:lnSpc>
                <a:spcPct val="90000"/>
              </a:lnSpc>
              <a:buFontTx/>
              <a:buNone/>
            </a:pPr>
            <a:r>
              <a:rPr lang="en-US" sz="1100" dirty="0" smtClean="0">
                <a:latin typeface="Helvetica" charset="0"/>
              </a:rPr>
              <a:t>11. What did the actors pay depend upon? The admission sales</a:t>
            </a:r>
          </a:p>
          <a:p>
            <a:pPr marL="533400" indent="-533400">
              <a:lnSpc>
                <a:spcPct val="90000"/>
              </a:lnSpc>
              <a:buFontTx/>
              <a:buNone/>
            </a:pPr>
            <a:r>
              <a:rPr lang="en-US" sz="1100" dirty="0" smtClean="0">
                <a:latin typeface="Helvetica" charset="0"/>
              </a:rPr>
              <a:t>12. Give three facts about Christopher Marlowe: first great playwright; wrote/acted for Lord Admiral’s Company; Shakespeare’s arch-rival; Shakespeare’s biggest influence; Notable works: </a:t>
            </a:r>
            <a:r>
              <a:rPr lang="en-US" sz="1100" dirty="0" err="1" smtClean="0">
                <a:latin typeface="Helvetica" charset="0"/>
              </a:rPr>
              <a:t>Tamburlainethe</a:t>
            </a:r>
            <a:r>
              <a:rPr lang="en-US" sz="1100" dirty="0" smtClean="0">
                <a:latin typeface="Helvetica" charset="0"/>
              </a:rPr>
              <a:t> Great, Dr. Faustus, The Jew of Malta, Edward II</a:t>
            </a:r>
          </a:p>
          <a:p>
            <a:pPr marL="533400" indent="-533400">
              <a:lnSpc>
                <a:spcPct val="90000"/>
              </a:lnSpc>
              <a:buFontTx/>
              <a:buNone/>
            </a:pPr>
            <a:r>
              <a:rPr lang="en-US" sz="1100" dirty="0" smtClean="0">
                <a:latin typeface="Helvetica" charset="0"/>
              </a:rPr>
              <a:t>13. Shakespeare’s date of death:</a:t>
            </a:r>
          </a:p>
          <a:p>
            <a:pPr marL="533400" indent="-533400">
              <a:lnSpc>
                <a:spcPct val="90000"/>
              </a:lnSpc>
              <a:buFontTx/>
              <a:buNone/>
            </a:pPr>
            <a:r>
              <a:rPr lang="en-US" sz="1100" dirty="0" smtClean="0">
                <a:latin typeface="Helvetica" charset="0"/>
              </a:rPr>
              <a:t>14.  What is iambic pentameter? A sound pattern; IAMB is one unaccented syllable with one accented syllable.</a:t>
            </a:r>
          </a:p>
          <a:p>
            <a:pPr marL="533400" indent="-533400">
              <a:lnSpc>
                <a:spcPct val="90000"/>
              </a:lnSpc>
              <a:buFontTx/>
              <a:buNone/>
            </a:pPr>
            <a:r>
              <a:rPr lang="en-US" sz="1100" dirty="0" smtClean="0">
                <a:latin typeface="Helvetica" charset="0"/>
              </a:rPr>
              <a:t>15.  How many syllables is in one line of iambic pentameter? 10</a:t>
            </a:r>
          </a:p>
          <a:p>
            <a:pPr marL="533400" indent="-533400">
              <a:lnSpc>
                <a:spcPct val="90000"/>
              </a:lnSpc>
              <a:buFontTx/>
              <a:buNone/>
            </a:pPr>
            <a:r>
              <a:rPr lang="en-US" sz="1100" dirty="0" smtClean="0">
                <a:latin typeface="Helvetica" charset="0"/>
              </a:rPr>
              <a:t>16.  Why was iambic pentameter used? (Three reasons)Kept things moving (like a drum beat), made the words &amp; play more interesting, helped actors remember their lines</a:t>
            </a:r>
          </a:p>
          <a:p>
            <a:pPr marL="533400" indent="-533400">
              <a:lnSpc>
                <a:spcPct val="90000"/>
              </a:lnSpc>
              <a:buFontTx/>
              <a:buNone/>
            </a:pPr>
            <a:r>
              <a:rPr lang="en-US" sz="1100" dirty="0" smtClean="0">
                <a:latin typeface="Helvetica" charset="0"/>
              </a:rPr>
              <a:t>17.  What are “quartos”? Small books of published plays.</a:t>
            </a:r>
          </a:p>
          <a:p>
            <a:pPr marL="533400" indent="-533400">
              <a:lnSpc>
                <a:spcPct val="90000"/>
              </a:lnSpc>
              <a:buFontTx/>
              <a:buNone/>
            </a:pPr>
            <a:r>
              <a:rPr lang="en-US" sz="1100" dirty="0" smtClean="0">
                <a:latin typeface="Helvetica" charset="0"/>
              </a:rPr>
              <a:t>18.  What was the name of the first printed complete work of Shakespeare’s? “First Folio”</a:t>
            </a:r>
          </a:p>
          <a:p>
            <a:pPr marL="533400" indent="-533400">
              <a:lnSpc>
                <a:spcPct val="90000"/>
              </a:lnSpc>
              <a:buFontTx/>
              <a:buNone/>
            </a:pPr>
            <a:r>
              <a:rPr lang="en-US" sz="1100" dirty="0" smtClean="0">
                <a:latin typeface="Helvetica" charset="0"/>
              </a:rPr>
              <a:t>19.  Give one reason why many mistakes were made in these first printings: 1. Printers could not read the handwriting; 2. Printers had to memorize the lines as they set them on the press; 3. Printers decided how a line should be punctuated &amp; spelled.</a:t>
            </a:r>
          </a:p>
          <a:p>
            <a:pPr marL="533400" indent="-533400">
              <a:lnSpc>
                <a:spcPct val="90000"/>
              </a:lnSpc>
              <a:buFontTx/>
              <a:buNone/>
            </a:pPr>
            <a:r>
              <a:rPr lang="en-US" sz="1100" dirty="0" smtClean="0">
                <a:latin typeface="Helvetica" charset="0"/>
              </a:rPr>
              <a:t>20.  What was missing from that first edition (missing from the plays)? The divisions </a:t>
            </a:r>
            <a:r>
              <a:rPr lang="en-US" sz="1100" dirty="0" err="1" smtClean="0">
                <a:latin typeface="Helvetica" charset="0"/>
              </a:rPr>
              <a:t>betweens</a:t>
            </a:r>
            <a:r>
              <a:rPr lang="en-US" sz="1100" dirty="0" smtClean="0">
                <a:latin typeface="Helvetica" charset="0"/>
              </a:rPr>
              <a:t> Acts and Scenes were missing.  </a:t>
            </a:r>
          </a:p>
          <a:p>
            <a:pPr marL="533400" indent="-533400">
              <a:lnSpc>
                <a:spcPct val="90000"/>
              </a:lnSpc>
              <a:buFontTx/>
              <a:buNone/>
            </a:pPr>
            <a:r>
              <a:rPr lang="en-US" sz="1100" dirty="0" smtClean="0">
                <a:latin typeface="Helvetica" charset="0"/>
              </a:rPr>
              <a:t>21.  Write at least two sayings/phrases that Shakespeare created: (Any from the slides will do)</a:t>
            </a:r>
          </a:p>
          <a:p>
            <a:pPr marL="533400" indent="-533400">
              <a:lnSpc>
                <a:spcPct val="90000"/>
              </a:lnSpc>
              <a:buFontTx/>
              <a:buNone/>
            </a:pPr>
            <a:r>
              <a:rPr lang="en-US" sz="1100" dirty="0" smtClean="0">
                <a:latin typeface="Helvetica" charset="0"/>
              </a:rPr>
              <a:t>22. Why do we study Shakespeare today? We can relate to his themes of love, hatred, revenge, courage, trust, deception; our world has been greatly influenced by Shakespeare.</a:t>
            </a:r>
          </a:p>
          <a:p>
            <a:pPr marL="533400" indent="-533400">
              <a:lnSpc>
                <a:spcPct val="90000"/>
              </a:lnSpc>
              <a:buFontTx/>
              <a:buNone/>
            </a:pPr>
            <a:endParaRPr lang="en-US" sz="11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latin typeface="AWPCOpenclassic" charset="0"/>
              </a:rPr>
              <a:t>1590’s</a:t>
            </a:r>
            <a:endParaRPr lang="en-US" smtClean="0"/>
          </a:p>
        </p:txBody>
      </p:sp>
      <p:sp>
        <p:nvSpPr>
          <p:cNvPr id="7171" name="Rectangle 3"/>
          <p:cNvSpPr>
            <a:spLocks noGrp="1" noChangeArrowheads="1"/>
          </p:cNvSpPr>
          <p:nvPr>
            <p:ph type="body" sz="half" idx="1"/>
          </p:nvPr>
        </p:nvSpPr>
        <p:spPr/>
        <p:txBody>
          <a:bodyPr/>
          <a:lstStyle/>
          <a:p>
            <a:r>
              <a:rPr lang="en-US" sz="2800" smtClean="0"/>
              <a:t>Queen Elizabeth I ruled</a:t>
            </a:r>
          </a:p>
          <a:p>
            <a:r>
              <a:rPr lang="en-US" sz="2800" smtClean="0"/>
              <a:t>English explorers were crossing the ocean to the New World</a:t>
            </a:r>
          </a:p>
          <a:p>
            <a:r>
              <a:rPr lang="en-US" sz="2800" smtClean="0"/>
              <a:t>And travelers coming to England LOVED watching plays...</a:t>
            </a:r>
          </a:p>
        </p:txBody>
      </p:sp>
      <p:pic>
        <p:nvPicPr>
          <p:cNvPr id="7172" name="Picture 5"/>
          <p:cNvPicPr>
            <a:picLocks noGrp="1" noChangeAspect="1" noChangeArrowheads="1"/>
          </p:cNvPicPr>
          <p:nvPr>
            <p:ph type="clipArt" sz="half" idx="2"/>
          </p:nvPr>
        </p:nvPicPr>
        <p:blipFill>
          <a:blip r:embed="rId2"/>
          <a:srcRect/>
          <a:stretch>
            <a:fillRect/>
          </a:stretch>
        </p:blipFill>
        <p:spPr>
          <a:xfrm>
            <a:off x="5257800" y="1981200"/>
            <a:ext cx="3429000" cy="4114800"/>
          </a:xfrm>
          <a:noFill/>
        </p:spPr>
      </p:pic>
      <p:sp>
        <p:nvSpPr>
          <p:cNvPr id="7173" name="AutoShape 6">
            <a:hlinkClick r:id="" action="ppaction://hlinkshowjump?jump=previousslide" highlightClick="1"/>
          </p:cNvPr>
          <p:cNvSpPr>
            <a:spLocks noChangeArrowheads="1"/>
          </p:cNvSpPr>
          <p:nvPr/>
        </p:nvSpPr>
        <p:spPr bwMode="auto">
          <a:xfrm>
            <a:off x="1066800" y="6248400"/>
            <a:ext cx="609600" cy="381000"/>
          </a:xfrm>
          <a:prstGeom prst="actionButtonBackPrevious">
            <a:avLst/>
          </a:prstGeom>
          <a:solidFill>
            <a:srgbClr val="EAF333"/>
          </a:solidFill>
          <a:ln w="9525">
            <a:solidFill>
              <a:schemeClr val="tx1"/>
            </a:solidFill>
            <a:miter lim="800000"/>
            <a:headEnd/>
            <a:tailEnd/>
          </a:ln>
        </p:spPr>
        <p:txBody>
          <a:bodyPr wrap="none" anchor="ctr"/>
          <a:lstStyle/>
          <a:p>
            <a:endParaRPr lang="en-US"/>
          </a:p>
        </p:txBody>
      </p:sp>
      <p:sp>
        <p:nvSpPr>
          <p:cNvPr id="7174" name="AutoShape 7">
            <a:hlinkClick r:id="" action="ppaction://hlinkshowjump?jump=nextslide" highlightClick="1"/>
          </p:cNvPr>
          <p:cNvSpPr>
            <a:spLocks noChangeArrowheads="1"/>
          </p:cNvSpPr>
          <p:nvPr/>
        </p:nvSpPr>
        <p:spPr bwMode="auto">
          <a:xfrm>
            <a:off x="8382000" y="6248400"/>
            <a:ext cx="457200" cy="381000"/>
          </a:xfrm>
          <a:prstGeom prst="actionButtonForwardNext">
            <a:avLst/>
          </a:prstGeom>
          <a:solidFill>
            <a:srgbClr val="EAF333"/>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latin typeface="AWPCOpenclassic" charset="0"/>
              </a:rPr>
              <a:t>The Playwrights...</a:t>
            </a:r>
            <a:endParaRPr lang="en-US" smtClean="0"/>
          </a:p>
        </p:txBody>
      </p:sp>
      <p:sp>
        <p:nvSpPr>
          <p:cNvPr id="8195" name="Rectangle 4"/>
          <p:cNvSpPr>
            <a:spLocks noGrp="1" noChangeArrowheads="1"/>
          </p:cNvSpPr>
          <p:nvPr>
            <p:ph type="body" sz="half" idx="2"/>
          </p:nvPr>
        </p:nvSpPr>
        <p:spPr/>
        <p:txBody>
          <a:bodyPr/>
          <a:lstStyle/>
          <a:p>
            <a:r>
              <a:rPr lang="en-US" sz="2800" b="1" dirty="0" smtClean="0"/>
              <a:t>Christopher Marlowe</a:t>
            </a:r>
            <a:r>
              <a:rPr lang="en-US" sz="2800" dirty="0" smtClean="0"/>
              <a:t> </a:t>
            </a:r>
            <a:endParaRPr lang="en-US" sz="2000" i="1" dirty="0"/>
          </a:p>
          <a:p>
            <a:r>
              <a:rPr lang="en-US" sz="2800" b="1" dirty="0" smtClean="0"/>
              <a:t>Thomas Kyd</a:t>
            </a:r>
            <a:r>
              <a:rPr lang="en-US" sz="2800" dirty="0" smtClean="0"/>
              <a:t> </a:t>
            </a:r>
          </a:p>
          <a:p>
            <a:r>
              <a:rPr lang="en-US" sz="2800" b="1" dirty="0" smtClean="0"/>
              <a:t>William Shakespeare</a:t>
            </a:r>
            <a:r>
              <a:rPr lang="en-US" sz="2800" dirty="0" smtClean="0"/>
              <a:t> was the original “New Kid on the Block”</a:t>
            </a:r>
          </a:p>
        </p:txBody>
      </p:sp>
      <p:pic>
        <p:nvPicPr>
          <p:cNvPr id="8196" name="Picture 5"/>
          <p:cNvPicPr>
            <a:picLocks noGrp="1" noChangeAspect="1" noChangeArrowheads="1"/>
          </p:cNvPicPr>
          <p:nvPr>
            <p:ph type="clipArt" sz="half" idx="1"/>
          </p:nvPr>
        </p:nvPicPr>
        <p:blipFill>
          <a:blip r:embed="rId2"/>
          <a:srcRect/>
          <a:stretch>
            <a:fillRect/>
          </a:stretch>
        </p:blipFill>
        <p:spPr>
          <a:xfrm>
            <a:off x="1247775" y="1771650"/>
            <a:ext cx="3446463" cy="4114800"/>
          </a:xfrm>
          <a:noFill/>
        </p:spPr>
      </p:pic>
      <p:sp>
        <p:nvSpPr>
          <p:cNvPr id="8197" name="AutoShape 6">
            <a:hlinkClick r:id="" action="ppaction://hlinkshowjump?jump=previousslide" highlightClick="1"/>
          </p:cNvPr>
          <p:cNvSpPr>
            <a:spLocks noChangeArrowheads="1"/>
          </p:cNvSpPr>
          <p:nvPr/>
        </p:nvSpPr>
        <p:spPr bwMode="auto">
          <a:xfrm>
            <a:off x="1143000" y="6248400"/>
            <a:ext cx="228600" cy="304800"/>
          </a:xfrm>
          <a:prstGeom prst="actionButtonBackPrevious">
            <a:avLst/>
          </a:prstGeom>
          <a:solidFill>
            <a:schemeClr val="bg2"/>
          </a:solidFill>
          <a:ln w="9525">
            <a:solidFill>
              <a:schemeClr val="tx1"/>
            </a:solidFill>
            <a:miter lim="800000"/>
            <a:headEnd/>
            <a:tailEnd/>
          </a:ln>
        </p:spPr>
        <p:txBody>
          <a:bodyPr wrap="none" anchor="ctr"/>
          <a:lstStyle/>
          <a:p>
            <a:endParaRPr lang="en-US"/>
          </a:p>
        </p:txBody>
      </p:sp>
      <p:sp>
        <p:nvSpPr>
          <p:cNvPr id="8198" name="AutoShape 7">
            <a:hlinkClick r:id="" action="ppaction://hlinkshowjump?jump=nextslide" highlightClick="1"/>
          </p:cNvPr>
          <p:cNvSpPr>
            <a:spLocks noChangeArrowheads="1"/>
          </p:cNvSpPr>
          <p:nvPr/>
        </p:nvSpPr>
        <p:spPr bwMode="auto">
          <a:xfrm>
            <a:off x="8610600" y="6324600"/>
            <a:ext cx="304800" cy="304800"/>
          </a:xfrm>
          <a:prstGeom prst="actionButtonForwardNext">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latin typeface="AWPCOpenclassic" charset="0"/>
              </a:rPr>
              <a:t>The Theatres...</a:t>
            </a:r>
            <a:endParaRPr lang="en-US" smtClean="0"/>
          </a:p>
        </p:txBody>
      </p:sp>
      <p:sp>
        <p:nvSpPr>
          <p:cNvPr id="9219" name="Rectangle 3"/>
          <p:cNvSpPr>
            <a:spLocks noGrp="1" noChangeArrowheads="1"/>
          </p:cNvSpPr>
          <p:nvPr>
            <p:ph type="body" sz="half" idx="1"/>
          </p:nvPr>
        </p:nvSpPr>
        <p:spPr>
          <a:xfrm>
            <a:off x="1066800" y="1771650"/>
            <a:ext cx="3810000" cy="4400550"/>
          </a:xfrm>
        </p:spPr>
        <p:txBody>
          <a:bodyPr/>
          <a:lstStyle/>
          <a:p>
            <a:pPr>
              <a:lnSpc>
                <a:spcPct val="90000"/>
              </a:lnSpc>
            </a:pPr>
            <a:r>
              <a:rPr lang="en-US" sz="4000" smtClean="0"/>
              <a:t>The Theatre</a:t>
            </a:r>
            <a:r>
              <a:rPr lang="en-US" sz="2800" smtClean="0"/>
              <a:t>, </a:t>
            </a:r>
            <a:r>
              <a:rPr lang="en-US" sz="2000" smtClean="0"/>
              <a:t>built in 1576 </a:t>
            </a:r>
          </a:p>
          <a:p>
            <a:pPr>
              <a:lnSpc>
                <a:spcPct val="90000"/>
              </a:lnSpc>
            </a:pPr>
            <a:r>
              <a:rPr lang="en-US" sz="4000" smtClean="0"/>
              <a:t>The Rose</a:t>
            </a:r>
            <a:r>
              <a:rPr lang="en-US" sz="2800" smtClean="0"/>
              <a:t>, </a:t>
            </a:r>
            <a:r>
              <a:rPr lang="en-US" sz="2000" smtClean="0"/>
              <a:t>built in 1587</a:t>
            </a:r>
            <a:r>
              <a:rPr lang="en-US" sz="2800" smtClean="0"/>
              <a:t> </a:t>
            </a:r>
            <a:r>
              <a:rPr lang="en-US" sz="2000" smtClean="0"/>
              <a:t>(London’s first “Bankside”  theatre)</a:t>
            </a:r>
          </a:p>
          <a:p>
            <a:pPr>
              <a:lnSpc>
                <a:spcPct val="90000"/>
              </a:lnSpc>
            </a:pPr>
            <a:r>
              <a:rPr lang="en-US" sz="4000" smtClean="0"/>
              <a:t>The Swan</a:t>
            </a:r>
            <a:r>
              <a:rPr lang="en-US" sz="2000" smtClean="0"/>
              <a:t>, 1595</a:t>
            </a:r>
            <a:endParaRPr lang="en-US" sz="4000" smtClean="0"/>
          </a:p>
          <a:p>
            <a:pPr>
              <a:lnSpc>
                <a:spcPct val="90000"/>
              </a:lnSpc>
            </a:pPr>
            <a:r>
              <a:rPr lang="en-US" sz="4000" smtClean="0"/>
              <a:t>The Globe </a:t>
            </a:r>
            <a:r>
              <a:rPr lang="en-US" sz="2000" smtClean="0"/>
              <a:t>(Shakespeare helped construct in 1598-1599)</a:t>
            </a:r>
            <a:endParaRPr lang="en-US" sz="4000" smtClean="0"/>
          </a:p>
        </p:txBody>
      </p:sp>
      <p:pic>
        <p:nvPicPr>
          <p:cNvPr id="9220" name="Picture 5"/>
          <p:cNvPicPr>
            <a:picLocks noGrp="1" noChangeAspect="1" noChangeArrowheads="1"/>
          </p:cNvPicPr>
          <p:nvPr>
            <p:ph type="clipArt" sz="half" idx="2"/>
          </p:nvPr>
        </p:nvPicPr>
        <p:blipFill>
          <a:blip r:embed="rId2"/>
          <a:srcRect/>
          <a:stretch>
            <a:fillRect/>
          </a:stretch>
        </p:blipFill>
        <p:spPr>
          <a:xfrm>
            <a:off x="4800600" y="1752600"/>
            <a:ext cx="4097338" cy="4343400"/>
          </a:xfrm>
          <a:noFill/>
        </p:spPr>
      </p:pic>
      <p:sp>
        <p:nvSpPr>
          <p:cNvPr id="9221" name="AutoShape 6">
            <a:hlinkClick r:id="" action="ppaction://hlinkshowjump?jump=previousslide" highlightClick="1"/>
          </p:cNvPr>
          <p:cNvSpPr>
            <a:spLocks noChangeArrowheads="1"/>
          </p:cNvSpPr>
          <p:nvPr/>
        </p:nvSpPr>
        <p:spPr bwMode="auto">
          <a:xfrm>
            <a:off x="1143000" y="6324600"/>
            <a:ext cx="304800" cy="304800"/>
          </a:xfrm>
          <a:prstGeom prst="actionButtonBackPrevious">
            <a:avLst/>
          </a:prstGeom>
          <a:solidFill>
            <a:schemeClr val="bg2"/>
          </a:solidFill>
          <a:ln w="9525">
            <a:solidFill>
              <a:schemeClr val="tx1"/>
            </a:solidFill>
            <a:miter lim="800000"/>
            <a:headEnd/>
            <a:tailEnd/>
          </a:ln>
        </p:spPr>
        <p:txBody>
          <a:bodyPr wrap="none" anchor="ctr"/>
          <a:lstStyle/>
          <a:p>
            <a:endParaRPr lang="en-US"/>
          </a:p>
        </p:txBody>
      </p:sp>
      <p:sp>
        <p:nvSpPr>
          <p:cNvPr id="9222" name="AutoShape 7">
            <a:hlinkClick r:id="" action="ppaction://hlinkshowjump?jump=nextslide" highlightClick="1"/>
          </p:cNvPr>
          <p:cNvSpPr>
            <a:spLocks noChangeArrowheads="1"/>
          </p:cNvSpPr>
          <p:nvPr/>
        </p:nvSpPr>
        <p:spPr bwMode="auto">
          <a:xfrm>
            <a:off x="8534400" y="6324600"/>
            <a:ext cx="381000" cy="304800"/>
          </a:xfrm>
          <a:prstGeom prst="actionButtonForwardNext">
            <a:avLst/>
          </a:prstGeom>
          <a:solidFill>
            <a:schemeClr val="bg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srcRect/>
          <a:stretch>
            <a:fillRect/>
          </a:stretch>
        </p:blipFill>
        <p:spPr bwMode="auto">
          <a:xfrm>
            <a:off x="4495800" y="381000"/>
            <a:ext cx="4216400" cy="3581400"/>
          </a:xfrm>
          <a:prstGeom prst="rect">
            <a:avLst/>
          </a:prstGeom>
          <a:noFill/>
          <a:ln w="9525">
            <a:noFill/>
            <a:miter lim="800000"/>
            <a:headEnd/>
            <a:tailEnd/>
          </a:ln>
        </p:spPr>
      </p:pic>
      <p:sp>
        <p:nvSpPr>
          <p:cNvPr id="10243" name="Text Box 5"/>
          <p:cNvSpPr txBox="1">
            <a:spLocks noChangeArrowheads="1"/>
          </p:cNvSpPr>
          <p:nvPr/>
        </p:nvSpPr>
        <p:spPr bwMode="auto">
          <a:xfrm>
            <a:off x="1143000" y="914400"/>
            <a:ext cx="3200400" cy="519113"/>
          </a:xfrm>
          <a:prstGeom prst="rect">
            <a:avLst/>
          </a:prstGeom>
          <a:noFill/>
          <a:ln w="9525">
            <a:noFill/>
            <a:miter lim="800000"/>
            <a:headEnd/>
            <a:tailEnd/>
          </a:ln>
        </p:spPr>
        <p:txBody>
          <a:bodyPr>
            <a:spAutoFit/>
          </a:bodyPr>
          <a:lstStyle/>
          <a:p>
            <a:pPr>
              <a:spcBef>
                <a:spcPct val="50000"/>
              </a:spcBef>
            </a:pPr>
            <a:r>
              <a:rPr lang="en-US">
                <a:latin typeface="AWPCOpenclassic" charset="0"/>
              </a:rPr>
              <a:t>About the theatres</a:t>
            </a:r>
            <a:endParaRPr lang="en-US">
              <a:latin typeface="Times" charset="0"/>
            </a:endParaRPr>
          </a:p>
        </p:txBody>
      </p:sp>
      <p:sp>
        <p:nvSpPr>
          <p:cNvPr id="10244" name="Text Box 6"/>
          <p:cNvSpPr txBox="1">
            <a:spLocks noChangeArrowheads="1"/>
          </p:cNvSpPr>
          <p:nvPr/>
        </p:nvSpPr>
        <p:spPr bwMode="auto">
          <a:xfrm>
            <a:off x="1143000" y="1905000"/>
            <a:ext cx="3276600" cy="4578350"/>
          </a:xfrm>
          <a:prstGeom prst="rect">
            <a:avLst/>
          </a:prstGeom>
          <a:noFill/>
          <a:ln w="9525">
            <a:noFill/>
            <a:miter lim="800000"/>
            <a:headEnd/>
            <a:tailEnd/>
          </a:ln>
        </p:spPr>
        <p:txBody>
          <a:bodyPr>
            <a:spAutoFit/>
          </a:bodyPr>
          <a:lstStyle/>
          <a:p>
            <a:pPr>
              <a:spcBef>
                <a:spcPct val="50000"/>
              </a:spcBef>
            </a:pPr>
            <a:r>
              <a:rPr lang="en-US">
                <a:latin typeface="Times" charset="0"/>
              </a:rPr>
              <a:t>•Protestants condemned the plays</a:t>
            </a:r>
          </a:p>
          <a:p>
            <a:pPr>
              <a:spcBef>
                <a:spcPct val="50000"/>
              </a:spcBef>
            </a:pPr>
            <a:r>
              <a:rPr lang="en-US">
                <a:latin typeface="Times" charset="0"/>
              </a:rPr>
              <a:t>•Theatres were on the outskirts of London--away from the authorities</a:t>
            </a:r>
          </a:p>
          <a:p>
            <a:pPr>
              <a:spcBef>
                <a:spcPct val="50000"/>
              </a:spcBef>
            </a:pPr>
            <a:r>
              <a:rPr lang="en-US">
                <a:latin typeface="Times" charset="0"/>
              </a:rPr>
              <a:t>•People who attended the theatres included:</a:t>
            </a:r>
          </a:p>
          <a:p>
            <a:pPr>
              <a:spcBef>
                <a:spcPct val="50000"/>
              </a:spcBef>
            </a:pPr>
            <a:endParaRPr lang="en-US">
              <a:latin typeface="Times" charset="0"/>
            </a:endParaRPr>
          </a:p>
        </p:txBody>
      </p:sp>
      <p:sp>
        <p:nvSpPr>
          <p:cNvPr id="10245" name="Text Box 7"/>
          <p:cNvSpPr txBox="1">
            <a:spLocks noChangeArrowheads="1"/>
          </p:cNvSpPr>
          <p:nvPr/>
        </p:nvSpPr>
        <p:spPr bwMode="auto">
          <a:xfrm>
            <a:off x="4724400" y="4114800"/>
            <a:ext cx="3886200" cy="2430463"/>
          </a:xfrm>
          <a:prstGeom prst="rect">
            <a:avLst/>
          </a:prstGeom>
          <a:noFill/>
          <a:ln w="9525">
            <a:noFill/>
            <a:miter lim="800000"/>
            <a:headEnd/>
            <a:tailEnd/>
          </a:ln>
        </p:spPr>
        <p:txBody>
          <a:bodyPr>
            <a:spAutoFit/>
          </a:bodyPr>
          <a:lstStyle/>
          <a:p>
            <a:pPr>
              <a:spcBef>
                <a:spcPct val="50000"/>
              </a:spcBef>
            </a:pPr>
            <a:r>
              <a:rPr lang="en-US" sz="1800">
                <a:latin typeface="Times" charset="0"/>
              </a:rPr>
              <a:t>-merchants</a:t>
            </a:r>
          </a:p>
          <a:p>
            <a:pPr>
              <a:spcBef>
                <a:spcPct val="50000"/>
              </a:spcBef>
            </a:pPr>
            <a:r>
              <a:rPr lang="en-US" sz="1800">
                <a:latin typeface="Times" charset="0"/>
              </a:rPr>
              <a:t>-lawyers</a:t>
            </a:r>
          </a:p>
          <a:p>
            <a:pPr>
              <a:spcBef>
                <a:spcPct val="50000"/>
              </a:spcBef>
            </a:pPr>
            <a:r>
              <a:rPr lang="en-US" sz="1800">
                <a:latin typeface="Times" charset="0"/>
              </a:rPr>
              <a:t>-laborers</a:t>
            </a:r>
          </a:p>
          <a:p>
            <a:pPr>
              <a:spcBef>
                <a:spcPct val="50000"/>
              </a:spcBef>
            </a:pPr>
            <a:r>
              <a:rPr lang="en-US" sz="1800">
                <a:latin typeface="Times" charset="0"/>
              </a:rPr>
              <a:t>-prostitutes</a:t>
            </a:r>
          </a:p>
          <a:p>
            <a:pPr>
              <a:spcBef>
                <a:spcPct val="50000"/>
              </a:spcBef>
            </a:pPr>
            <a:r>
              <a:rPr lang="en-US" sz="1800">
                <a:latin typeface="Times" charset="0"/>
              </a:rPr>
              <a:t>-visitors from other countries</a:t>
            </a:r>
          </a:p>
          <a:p>
            <a:pPr>
              <a:spcBef>
                <a:spcPct val="50000"/>
              </a:spcBef>
            </a:pPr>
            <a:r>
              <a:rPr lang="en-US" sz="1800">
                <a:latin typeface="Times" charset="0"/>
              </a:rPr>
              <a:t>-nobility &amp; royalty</a:t>
            </a:r>
            <a:endParaRPr lang="en-US">
              <a:latin typeface="Times" charset="0"/>
            </a:endParaRPr>
          </a:p>
        </p:txBody>
      </p:sp>
      <p:sp>
        <p:nvSpPr>
          <p:cNvPr id="10246" name="AutoShape 8">
            <a:hlinkClick r:id="" action="ppaction://hlinkshowjump?jump=previousslide" highlightClick="1"/>
          </p:cNvPr>
          <p:cNvSpPr>
            <a:spLocks noChangeArrowheads="1"/>
          </p:cNvSpPr>
          <p:nvPr/>
        </p:nvSpPr>
        <p:spPr bwMode="auto">
          <a:xfrm>
            <a:off x="1219200" y="6019800"/>
            <a:ext cx="280988" cy="509588"/>
          </a:xfrm>
          <a:prstGeom prst="actionButtonBackPrevious">
            <a:avLst/>
          </a:prstGeom>
          <a:solidFill>
            <a:schemeClr val="accent1"/>
          </a:solidFill>
          <a:ln w="9525">
            <a:solidFill>
              <a:schemeClr val="tx1"/>
            </a:solidFill>
            <a:miter lim="800000"/>
            <a:headEnd/>
            <a:tailEnd/>
          </a:ln>
        </p:spPr>
        <p:txBody>
          <a:bodyPr wrap="none" anchor="ctr"/>
          <a:lstStyle/>
          <a:p>
            <a:endParaRPr lang="en-US"/>
          </a:p>
        </p:txBody>
      </p:sp>
      <p:sp>
        <p:nvSpPr>
          <p:cNvPr id="10247" name="AutoShape 9">
            <a:hlinkClick r:id="" action="ppaction://hlinkshowjump?jump=nextslide" highlightClick="1"/>
          </p:cNvPr>
          <p:cNvSpPr>
            <a:spLocks noChangeArrowheads="1"/>
          </p:cNvSpPr>
          <p:nvPr/>
        </p:nvSpPr>
        <p:spPr bwMode="auto">
          <a:xfrm>
            <a:off x="8534400" y="6172200"/>
            <a:ext cx="304800" cy="3810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5106988" cy="6858000"/>
          </a:xfrm>
          <a:prstGeom prst="rect">
            <a:avLst/>
          </a:prstGeom>
          <a:noFill/>
          <a:ln w="9525">
            <a:noFill/>
            <a:miter lim="800000"/>
            <a:headEnd/>
            <a:tailEnd/>
          </a:ln>
        </p:spPr>
      </p:pic>
      <p:sp>
        <p:nvSpPr>
          <p:cNvPr id="11267" name="Text Box 3"/>
          <p:cNvSpPr txBox="1">
            <a:spLocks noChangeArrowheads="1"/>
          </p:cNvSpPr>
          <p:nvPr/>
        </p:nvSpPr>
        <p:spPr bwMode="auto">
          <a:xfrm>
            <a:off x="5181600" y="685800"/>
            <a:ext cx="3657600" cy="3387725"/>
          </a:xfrm>
          <a:prstGeom prst="rect">
            <a:avLst/>
          </a:prstGeom>
          <a:noFill/>
          <a:ln w="9525">
            <a:noFill/>
            <a:miter lim="800000"/>
            <a:headEnd/>
            <a:tailEnd/>
          </a:ln>
        </p:spPr>
        <p:txBody>
          <a:bodyPr>
            <a:spAutoFit/>
          </a:bodyPr>
          <a:lstStyle/>
          <a:p>
            <a:r>
              <a:rPr lang="en-US" sz="3600"/>
              <a:t>•No lighting</a:t>
            </a:r>
          </a:p>
          <a:p>
            <a:r>
              <a:rPr lang="en-US" sz="3600"/>
              <a:t>•No scenery--Just a curtain</a:t>
            </a:r>
          </a:p>
          <a:p>
            <a:r>
              <a:rPr lang="en-US" sz="3600"/>
              <a:t>•Could hold around 2,000 people</a:t>
            </a:r>
            <a:endParaRPr lang="en-US" sz="3200"/>
          </a:p>
        </p:txBody>
      </p:sp>
      <p:sp>
        <p:nvSpPr>
          <p:cNvPr id="11268" name="AutoShape 4">
            <a:hlinkClick r:id="" action="ppaction://hlinkshowjump?jump=previousslide" highlightClick="1"/>
          </p:cNvPr>
          <p:cNvSpPr>
            <a:spLocks noChangeArrowheads="1"/>
          </p:cNvSpPr>
          <p:nvPr/>
        </p:nvSpPr>
        <p:spPr bwMode="auto">
          <a:xfrm>
            <a:off x="8001000" y="6324600"/>
            <a:ext cx="304800" cy="304800"/>
          </a:xfrm>
          <a:prstGeom prst="actionButtonBackPrevious">
            <a:avLst/>
          </a:prstGeom>
          <a:solidFill>
            <a:schemeClr val="folHlink"/>
          </a:solidFill>
          <a:ln w="9525">
            <a:solidFill>
              <a:schemeClr val="tx1"/>
            </a:solidFill>
            <a:miter lim="800000"/>
            <a:headEnd/>
            <a:tailEnd/>
          </a:ln>
        </p:spPr>
        <p:txBody>
          <a:bodyPr wrap="none" anchor="ctr"/>
          <a:lstStyle/>
          <a:p>
            <a:endParaRPr lang="en-US"/>
          </a:p>
        </p:txBody>
      </p:sp>
      <p:sp>
        <p:nvSpPr>
          <p:cNvPr id="11269" name="AutoShape 5">
            <a:hlinkClick r:id="" action="ppaction://hlinkshowjump?jump=nextslide" highlightClick="1"/>
          </p:cNvPr>
          <p:cNvSpPr>
            <a:spLocks noChangeArrowheads="1"/>
          </p:cNvSpPr>
          <p:nvPr/>
        </p:nvSpPr>
        <p:spPr bwMode="auto">
          <a:xfrm>
            <a:off x="8534400" y="6324600"/>
            <a:ext cx="304800" cy="304800"/>
          </a:xfrm>
          <a:prstGeom prst="actionButtonForwardNext">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rtrait Notebook">
  <a:themeElements>
    <a:clrScheme name="Portrait 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fontScheme name="Portrait 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charset="0"/>
          </a:defRPr>
        </a:defPPr>
      </a:lstStyle>
    </a:lnDef>
  </a:objectDefaults>
  <a:extraClrSchemeLst>
    <a:extraClrScheme>
      <a:clrScheme name="Portrait 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rtrait Notebook 4">
        <a:dk1>
          <a:srgbClr val="000066"/>
        </a:dk1>
        <a:lt1>
          <a:srgbClr val="FDEDFD"/>
        </a:lt1>
        <a:dk2>
          <a:srgbClr val="221304"/>
        </a:dk2>
        <a:lt2>
          <a:srgbClr val="F3D9F3"/>
        </a:lt2>
        <a:accent1>
          <a:srgbClr val="A1BD69"/>
        </a:accent1>
        <a:accent2>
          <a:srgbClr val="3694B6"/>
        </a:accent2>
        <a:accent3>
          <a:srgbClr val="FEF4FE"/>
        </a:accent3>
        <a:accent4>
          <a:srgbClr val="000056"/>
        </a:accent4>
        <a:accent5>
          <a:srgbClr val="CDDBB9"/>
        </a:accent5>
        <a:accent6>
          <a:srgbClr val="3086A5"/>
        </a:accent6>
        <a:hlink>
          <a:srgbClr val="9191E1"/>
        </a:hlink>
        <a:folHlink>
          <a:srgbClr val="CC9864"/>
        </a:folHlink>
      </a:clrScheme>
      <a:clrMap bg1="lt1" tx1="dk1" bg2="lt2" tx2="dk2" accent1="accent1" accent2="accent2" accent3="accent3" accent4="accent4" accent5="accent5" accent6="accent6" hlink="hlink" folHlink="folHlink"/>
    </a:extraClrScheme>
    <a:extraClrScheme>
      <a:clrScheme name="Portrait Notebook 5">
        <a:dk1>
          <a:srgbClr val="000000"/>
        </a:dk1>
        <a:lt1>
          <a:srgbClr val="EBF6FD"/>
        </a:lt1>
        <a:dk2>
          <a:srgbClr val="221304"/>
        </a:dk2>
        <a:lt2>
          <a:srgbClr val="CCECFF"/>
        </a:lt2>
        <a:accent1>
          <a:srgbClr val="A1BD69"/>
        </a:accent1>
        <a:accent2>
          <a:srgbClr val="3694B6"/>
        </a:accent2>
        <a:accent3>
          <a:srgbClr val="F3FAFE"/>
        </a:accent3>
        <a:accent4>
          <a:srgbClr val="000000"/>
        </a:accent4>
        <a:accent5>
          <a:srgbClr val="CDDBB9"/>
        </a:accent5>
        <a:accent6>
          <a:srgbClr val="3086A5"/>
        </a:accent6>
        <a:hlink>
          <a:srgbClr val="9191E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HD:MacintoshiMac400 HD:Microsoft Office 98:Templates:Presentation Designs:Portrait Notebook</Template>
  <TotalTime>11893</TotalTime>
  <Words>1938</Words>
  <Application>Microsoft Office PowerPoint</Application>
  <PresentationFormat>On-screen Show (4:3)</PresentationFormat>
  <Paragraphs>174</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Portrait Notebook</vt:lpstr>
      <vt:lpstr>PowerPoint Presentation</vt:lpstr>
      <vt:lpstr>Childhood</vt:lpstr>
      <vt:lpstr>Family Life</vt:lpstr>
      <vt:lpstr>1585-1592 The Lost Years</vt:lpstr>
      <vt:lpstr>1590’s</vt:lpstr>
      <vt:lpstr>The Playwrights...</vt:lpstr>
      <vt:lpstr>The Theatres...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were the Players?</vt:lpstr>
      <vt:lpstr>Acting</vt:lpstr>
      <vt:lpstr>By 1597, Shakespeare...</vt:lpstr>
      <vt:lpstr>PowerPoint Presentation</vt:lpstr>
      <vt:lpstr>1603</vt:lpstr>
      <vt:lpstr>Shakespeare’s Last Days</vt:lpstr>
      <vt:lpstr>PowerPoint Presentation</vt:lpstr>
      <vt:lpstr>PowerPoint Presentation</vt:lpstr>
      <vt:lpstr>Iambic Pentameter</vt:lpstr>
      <vt:lpstr>Why go to all the TROUBLE???</vt:lpstr>
      <vt:lpstr>Where Did it Come From?</vt:lpstr>
      <vt:lpstr>PowerPoint Presentation</vt:lpstr>
      <vt:lpstr>What would you do if you just lost your only copy of the paper you wrote?</vt:lpstr>
      <vt:lpstr>•In Shakespeare’s time, you only had one copy of a play, and after you wrote it for the acting company, you no longer owned it!  •Scripts were thrown out when they were no longer wanted or needed.  •NO copies of Shakespeare’s plays in his own handwriting have survived.  The only known evidence of anything in his handwriting is his signature (shown above) on the play Sir Thomas More that Shakespeare might have written.  </vt:lpstr>
      <vt:lpstr>PowerPoint Presentation</vt:lpstr>
      <vt:lpstr>“Quartos”</vt:lpstr>
      <vt:lpstr>Plagiarism back then?</vt:lpstr>
      <vt:lpstr>PowerPoint Presentation</vt:lpstr>
      <vt:lpstr>A Case of Bad Editing!</vt:lpstr>
      <vt:lpstr>PowerPoint Presentation</vt:lpstr>
      <vt:lpstr>Why study Shakespeare?</vt:lpstr>
      <vt:lpstr>“in a pickle”</vt:lpstr>
      <vt:lpstr>PowerPoint Presentation</vt:lpstr>
      <vt:lpstr>PowerPoint Presentation</vt:lpstr>
      <vt:lpstr>PowerPoint Presentation</vt:lpstr>
      <vt:lpstr>“All’s Well That Ends Well”</vt:lpstr>
      <vt:lpstr>Teacher’s Notes: Slide 15: • They got the wood from the dismantled “The Theatre.”  Because of a problem with the lease, they took it apart (plank by plank), stored it, then built “The Globe” using the same wood. • First play performed in the new Globe was The Tragedy of Julius Caesar </vt:lpstr>
      <vt:lpstr>Answers to the “Shakespeare Questions/Notes” Handout  (Offered as a free download to go with this Powerpoint) </vt:lpstr>
    </vt:vector>
  </TitlesOfParts>
  <Company>뿿배뿿뮐뿿촄</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Tracee Orman</dc:creator>
  <cp:lastModifiedBy>Michelle Mohr</cp:lastModifiedBy>
  <cp:revision>10</cp:revision>
  <cp:lastPrinted>2016-01-06T20:12:23Z</cp:lastPrinted>
  <dcterms:created xsi:type="dcterms:W3CDTF">2010-01-12T03:18:31Z</dcterms:created>
  <dcterms:modified xsi:type="dcterms:W3CDTF">2017-01-03T22:40:15Z</dcterms:modified>
</cp:coreProperties>
</file>