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handoutMasterIdLst>
    <p:handoutMasterId r:id="rId49"/>
  </p:handoutMasterIdLst>
  <p:sldIdLst>
    <p:sldId id="256" r:id="rId2"/>
    <p:sldId id="309" r:id="rId3"/>
    <p:sldId id="257" r:id="rId4"/>
    <p:sldId id="258" r:id="rId5"/>
    <p:sldId id="259" r:id="rId6"/>
    <p:sldId id="260" r:id="rId7"/>
    <p:sldId id="268" r:id="rId8"/>
    <p:sldId id="30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307"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6858000" cy="9144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783" autoAdjust="0"/>
  </p:normalViewPr>
  <p:slideViewPr>
    <p:cSldViewPr>
      <p:cViewPr>
        <p:scale>
          <a:sx n="60" d="100"/>
          <a:sy n="60" d="100"/>
        </p:scale>
        <p:origin x="-1140" y="-102"/>
      </p:cViewPr>
      <p:guideLst>
        <p:guide orient="horz" pos="2880"/>
        <p:guide pos="2160"/>
      </p:guideLst>
    </p:cSldViewPr>
  </p:slideViewPr>
  <p:outlineViewPr>
    <p:cViewPr>
      <p:scale>
        <a:sx n="33" d="100"/>
        <a:sy n="33" d="100"/>
      </p:scale>
      <p:origin x="0" y="1313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w="12700" cap="sq">
            <a:noFill/>
            <a:miter lim="800000"/>
            <a:headEnd type="none" w="sm" len="sm"/>
            <a:tailEnd type="none" w="sm" len="sm"/>
          </a:ln>
          <a:effectLst/>
        </p:spPr>
        <p:txBody>
          <a:bodyPr vert="horz" wrap="square" lIns="96652" tIns="48326" rIns="96652" bIns="48326" numCol="1" anchor="t" anchorCtr="0" compatLnSpc="1">
            <a:prstTxWarp prst="textNoShape">
              <a:avLst/>
            </a:prstTxWarp>
          </a:bodyPr>
          <a:lstStyle>
            <a:lvl1pPr defTabSz="966224" eaLnBrk="0" hangingPunct="0">
              <a:defRPr sz="1300" dirty="0">
                <a:cs typeface="+mn-cs"/>
              </a:defRPr>
            </a:lvl1pPr>
          </a:lstStyle>
          <a:p>
            <a:pPr>
              <a:defRPr/>
            </a:pPr>
            <a:endParaRPr lang="en-US"/>
          </a:p>
        </p:txBody>
      </p:sp>
      <p:sp>
        <p:nvSpPr>
          <p:cNvPr id="20483" name="Rectangle 3"/>
          <p:cNvSpPr>
            <a:spLocks noGrp="1" noChangeArrowheads="1"/>
          </p:cNvSpPr>
          <p:nvPr>
            <p:ph type="dt" sz="quarter" idx="1"/>
          </p:nvPr>
        </p:nvSpPr>
        <p:spPr bwMode="auto">
          <a:xfrm>
            <a:off x="4144963" y="0"/>
            <a:ext cx="3170237" cy="479425"/>
          </a:xfrm>
          <a:prstGeom prst="rect">
            <a:avLst/>
          </a:prstGeom>
          <a:noFill/>
          <a:ln w="12700" cap="sq">
            <a:noFill/>
            <a:miter lim="800000"/>
            <a:headEnd type="none" w="sm" len="sm"/>
            <a:tailEnd type="none" w="sm" len="sm"/>
          </a:ln>
          <a:effectLst/>
        </p:spPr>
        <p:txBody>
          <a:bodyPr vert="horz" wrap="square" lIns="96652" tIns="48326" rIns="96652" bIns="48326" numCol="1" anchor="t" anchorCtr="0" compatLnSpc="1">
            <a:prstTxWarp prst="textNoShape">
              <a:avLst/>
            </a:prstTxWarp>
          </a:bodyPr>
          <a:lstStyle>
            <a:lvl1pPr algn="r" defTabSz="966224" eaLnBrk="0" hangingPunct="0">
              <a:defRPr sz="1300" dirty="0">
                <a:cs typeface="+mn-cs"/>
              </a:defRPr>
            </a:lvl1pPr>
          </a:lstStyle>
          <a:p>
            <a:pPr>
              <a:defRPr/>
            </a:pPr>
            <a:endParaRPr lang="en-US"/>
          </a:p>
        </p:txBody>
      </p:sp>
      <p:sp>
        <p:nvSpPr>
          <p:cNvPr id="20484" name="Rectangle 4"/>
          <p:cNvSpPr>
            <a:spLocks noGrp="1" noChangeArrowheads="1"/>
          </p:cNvSpPr>
          <p:nvPr>
            <p:ph type="ftr" sz="quarter" idx="2"/>
          </p:nvPr>
        </p:nvSpPr>
        <p:spPr bwMode="auto">
          <a:xfrm>
            <a:off x="0" y="9121775"/>
            <a:ext cx="3170238" cy="479425"/>
          </a:xfrm>
          <a:prstGeom prst="rect">
            <a:avLst/>
          </a:prstGeom>
          <a:noFill/>
          <a:ln w="12700" cap="sq">
            <a:noFill/>
            <a:miter lim="800000"/>
            <a:headEnd type="none" w="sm" len="sm"/>
            <a:tailEnd type="none" w="sm" len="sm"/>
          </a:ln>
          <a:effectLst/>
        </p:spPr>
        <p:txBody>
          <a:bodyPr vert="horz" wrap="square" lIns="96652" tIns="48326" rIns="96652" bIns="48326" numCol="1" anchor="b" anchorCtr="0" compatLnSpc="1">
            <a:prstTxWarp prst="textNoShape">
              <a:avLst/>
            </a:prstTxWarp>
          </a:bodyPr>
          <a:lstStyle>
            <a:lvl1pPr defTabSz="966224" eaLnBrk="0" hangingPunct="0">
              <a:defRPr sz="1300" dirty="0">
                <a:cs typeface="+mn-cs"/>
              </a:defRPr>
            </a:lvl1pPr>
          </a:lstStyle>
          <a:p>
            <a:pPr>
              <a:defRPr/>
            </a:pPr>
            <a:endParaRPr lang="en-US"/>
          </a:p>
        </p:txBody>
      </p:sp>
      <p:sp>
        <p:nvSpPr>
          <p:cNvPr id="20485" name="Rectangle 5"/>
          <p:cNvSpPr>
            <a:spLocks noGrp="1" noChangeArrowheads="1"/>
          </p:cNvSpPr>
          <p:nvPr>
            <p:ph type="sldNum" sz="quarter" idx="3"/>
          </p:nvPr>
        </p:nvSpPr>
        <p:spPr bwMode="auto">
          <a:xfrm>
            <a:off x="4144963" y="9121775"/>
            <a:ext cx="3170237" cy="479425"/>
          </a:xfrm>
          <a:prstGeom prst="rect">
            <a:avLst/>
          </a:prstGeom>
          <a:noFill/>
          <a:ln w="12700" cap="sq">
            <a:noFill/>
            <a:miter lim="800000"/>
            <a:headEnd type="none" w="sm" len="sm"/>
            <a:tailEnd type="none" w="sm" len="sm"/>
          </a:ln>
          <a:effectLst/>
        </p:spPr>
        <p:txBody>
          <a:bodyPr vert="horz" wrap="square" lIns="96652" tIns="48326" rIns="96652" bIns="48326" numCol="1" anchor="b" anchorCtr="0" compatLnSpc="1">
            <a:prstTxWarp prst="textNoShape">
              <a:avLst/>
            </a:prstTxWarp>
          </a:bodyPr>
          <a:lstStyle>
            <a:lvl1pPr algn="r" defTabSz="966224" eaLnBrk="0" hangingPunct="0">
              <a:defRPr sz="1300">
                <a:cs typeface="+mn-cs"/>
              </a:defRPr>
            </a:lvl1pPr>
          </a:lstStyle>
          <a:p>
            <a:pPr>
              <a:defRPr/>
            </a:pPr>
            <a:fld id="{F5C167F2-279B-4235-B2C2-57B67D36BE5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79425"/>
          </a:xfrm>
          <a:prstGeom prst="rect">
            <a:avLst/>
          </a:prstGeom>
          <a:noFill/>
          <a:ln w="12700" cap="sq">
            <a:noFill/>
            <a:miter lim="800000"/>
            <a:headEnd type="none" w="sm" len="sm"/>
            <a:tailEnd type="none" w="sm" len="sm"/>
          </a:ln>
          <a:effectLst/>
        </p:spPr>
        <p:txBody>
          <a:bodyPr vert="horz" wrap="square" lIns="96652" tIns="48326" rIns="96652" bIns="48326" numCol="1" anchor="t" anchorCtr="0" compatLnSpc="1">
            <a:prstTxWarp prst="textNoShape">
              <a:avLst/>
            </a:prstTxWarp>
          </a:bodyPr>
          <a:lstStyle>
            <a:lvl1pPr defTabSz="966224" eaLnBrk="0" hangingPunct="0">
              <a:defRPr sz="1300" dirty="0">
                <a:cs typeface="+mn-cs"/>
              </a:defRPr>
            </a:lvl1pPr>
          </a:lstStyle>
          <a:p>
            <a:pPr>
              <a:defRPr/>
            </a:pPr>
            <a:endParaRPr lang="en-US"/>
          </a:p>
        </p:txBody>
      </p:sp>
      <p:sp>
        <p:nvSpPr>
          <p:cNvPr id="54275" name="Rectangle 3"/>
          <p:cNvSpPr>
            <a:spLocks noGrp="1" noRot="1" noChangeAspect="1" noChangeArrowheads="1"/>
          </p:cNvSpPr>
          <p:nvPr>
            <p:ph type="sldImg" idx="2"/>
          </p:nvPr>
        </p:nvSpPr>
        <p:spPr bwMode="auto">
          <a:xfrm>
            <a:off x="2306638" y="720725"/>
            <a:ext cx="2701925" cy="36004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6652" tIns="48326" rIns="96652"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4144963" y="0"/>
            <a:ext cx="3170237" cy="479425"/>
          </a:xfrm>
          <a:prstGeom prst="rect">
            <a:avLst/>
          </a:prstGeom>
          <a:noFill/>
          <a:ln w="12700" cap="sq">
            <a:noFill/>
            <a:miter lim="800000"/>
            <a:headEnd type="none" w="sm" len="sm"/>
            <a:tailEnd type="none" w="sm" len="sm"/>
          </a:ln>
          <a:effectLst/>
        </p:spPr>
        <p:txBody>
          <a:bodyPr vert="horz" wrap="square" lIns="96652" tIns="48326" rIns="96652" bIns="48326" numCol="1" anchor="t" anchorCtr="0" compatLnSpc="1">
            <a:prstTxWarp prst="textNoShape">
              <a:avLst/>
            </a:prstTxWarp>
          </a:bodyPr>
          <a:lstStyle>
            <a:lvl1pPr algn="r" defTabSz="966224" eaLnBrk="0" hangingPunct="0">
              <a:defRPr sz="1300" dirty="0">
                <a:cs typeface="+mn-cs"/>
              </a:defRPr>
            </a:lvl1pPr>
          </a:lstStyle>
          <a:p>
            <a:pPr>
              <a:defRPr/>
            </a:pPr>
            <a:endParaRPr lang="en-US"/>
          </a:p>
        </p:txBody>
      </p:sp>
      <p:sp>
        <p:nvSpPr>
          <p:cNvPr id="2054" name="Rectangle 6"/>
          <p:cNvSpPr>
            <a:spLocks noGrp="1" noChangeArrowheads="1"/>
          </p:cNvSpPr>
          <p:nvPr>
            <p:ph type="ftr" sz="quarter" idx="4"/>
          </p:nvPr>
        </p:nvSpPr>
        <p:spPr bwMode="auto">
          <a:xfrm>
            <a:off x="0" y="9121775"/>
            <a:ext cx="3170238" cy="479425"/>
          </a:xfrm>
          <a:prstGeom prst="rect">
            <a:avLst/>
          </a:prstGeom>
          <a:noFill/>
          <a:ln w="12700" cap="sq">
            <a:noFill/>
            <a:miter lim="800000"/>
            <a:headEnd type="none" w="sm" len="sm"/>
            <a:tailEnd type="none" w="sm" len="sm"/>
          </a:ln>
          <a:effectLst/>
        </p:spPr>
        <p:txBody>
          <a:bodyPr vert="horz" wrap="square" lIns="96652" tIns="48326" rIns="96652" bIns="48326" numCol="1" anchor="b" anchorCtr="0" compatLnSpc="1">
            <a:prstTxWarp prst="textNoShape">
              <a:avLst/>
            </a:prstTxWarp>
          </a:bodyPr>
          <a:lstStyle>
            <a:lvl1pPr defTabSz="966224" eaLnBrk="0" hangingPunct="0">
              <a:defRPr sz="1300" dirty="0">
                <a:cs typeface="+mn-cs"/>
              </a:defRPr>
            </a:lvl1pPr>
          </a:lstStyle>
          <a:p>
            <a:pPr>
              <a:defRPr/>
            </a:pPr>
            <a:endParaRPr lang="en-US"/>
          </a:p>
        </p:txBody>
      </p:sp>
      <p:sp>
        <p:nvSpPr>
          <p:cNvPr id="2055" name="Rectangle 7"/>
          <p:cNvSpPr>
            <a:spLocks noGrp="1" noChangeArrowheads="1"/>
          </p:cNvSpPr>
          <p:nvPr>
            <p:ph type="sldNum" sz="quarter" idx="5"/>
          </p:nvPr>
        </p:nvSpPr>
        <p:spPr bwMode="auto">
          <a:xfrm>
            <a:off x="4144963" y="9121775"/>
            <a:ext cx="3170237" cy="479425"/>
          </a:xfrm>
          <a:prstGeom prst="rect">
            <a:avLst/>
          </a:prstGeom>
          <a:noFill/>
          <a:ln w="12700" cap="sq">
            <a:noFill/>
            <a:miter lim="800000"/>
            <a:headEnd type="none" w="sm" len="sm"/>
            <a:tailEnd type="none" w="sm" len="sm"/>
          </a:ln>
          <a:effectLst/>
        </p:spPr>
        <p:txBody>
          <a:bodyPr vert="horz" wrap="square" lIns="96652" tIns="48326" rIns="96652" bIns="48326" numCol="1" anchor="b" anchorCtr="0" compatLnSpc="1">
            <a:prstTxWarp prst="textNoShape">
              <a:avLst/>
            </a:prstTxWarp>
          </a:bodyPr>
          <a:lstStyle>
            <a:lvl1pPr algn="r" defTabSz="966224" eaLnBrk="0" hangingPunct="0">
              <a:defRPr sz="1300">
                <a:cs typeface="+mn-cs"/>
              </a:defRPr>
            </a:lvl1pPr>
          </a:lstStyle>
          <a:p>
            <a:pPr>
              <a:defRPr/>
            </a:pPr>
            <a:fld id="{E11D1A91-AECA-4338-8967-9ED3A058908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6335713"/>
            <a:ext cx="6858000" cy="281781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cs typeface="+mn-cs"/>
            </a:endParaRPr>
          </a:p>
        </p:txBody>
      </p:sp>
      <p:sp>
        <p:nvSpPr>
          <p:cNvPr id="5" name="Freeform 4"/>
          <p:cNvSpPr>
            <a:spLocks/>
          </p:cNvSpPr>
          <p:nvPr/>
        </p:nvSpPr>
        <p:spPr bwMode="auto">
          <a:xfrm>
            <a:off x="4579938" y="0"/>
            <a:ext cx="2278062" cy="9144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cs typeface="+mn-cs"/>
            </a:endParaRPr>
          </a:p>
        </p:txBody>
      </p:sp>
      <p:sp>
        <p:nvSpPr>
          <p:cNvPr id="9" name="Title 8"/>
          <p:cNvSpPr>
            <a:spLocks noGrp="1"/>
          </p:cNvSpPr>
          <p:nvPr>
            <p:ph type="ctrTitle"/>
          </p:nvPr>
        </p:nvSpPr>
        <p:spPr>
          <a:xfrm>
            <a:off x="321798" y="4450080"/>
            <a:ext cx="4860036" cy="306832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324788" y="2059749"/>
            <a:ext cx="4860036" cy="23368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B7052F05-98B1-4BA7-BC79-F1F78313226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956437-6184-4B71-9518-8B9B0F1D75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2E42106-5AC0-42C2-822D-AFE466B5FEB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19A934-91C4-4040-8717-7F0DFEBD5F1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6335713"/>
            <a:ext cx="6858000" cy="281781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cs typeface="+mn-cs"/>
            </a:endParaRPr>
          </a:p>
        </p:txBody>
      </p:sp>
      <p:sp>
        <p:nvSpPr>
          <p:cNvPr id="5" name="Freeform 4"/>
          <p:cNvSpPr>
            <a:spLocks/>
          </p:cNvSpPr>
          <p:nvPr/>
        </p:nvSpPr>
        <p:spPr bwMode="auto">
          <a:xfrm>
            <a:off x="4579938" y="0"/>
            <a:ext cx="2278062" cy="9144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cs typeface="+mn-cs"/>
            </a:endParaRPr>
          </a:p>
        </p:txBody>
      </p:sp>
      <p:sp>
        <p:nvSpPr>
          <p:cNvPr id="2" name="Title 1"/>
          <p:cNvSpPr>
            <a:spLocks noGrp="1"/>
          </p:cNvSpPr>
          <p:nvPr>
            <p:ph type="title"/>
          </p:nvPr>
        </p:nvSpPr>
        <p:spPr>
          <a:xfrm>
            <a:off x="514350" y="4778450"/>
            <a:ext cx="4972050" cy="2435151"/>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514350" y="3314400"/>
            <a:ext cx="4972050" cy="1422251"/>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C54DA5F-1623-4001-A458-377682A083B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56007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2743200" cy="6034617"/>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00400" y="2133601"/>
            <a:ext cx="2743200" cy="6034617"/>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C8E16F4-D862-4662-8022-3FA6909F3C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7315200"/>
            <a:ext cx="3030141" cy="11176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3483769" y="7315200"/>
            <a:ext cx="3031331" cy="11176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42900" y="2022550"/>
            <a:ext cx="3030141" cy="5255684"/>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3483769" y="2022550"/>
            <a:ext cx="3031331" cy="5255684"/>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30A4B57-AE32-47AD-8EE8-5AA5C0BDCD0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5760"/>
            <a:ext cx="5602986" cy="1524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0AB9143-5051-45EA-9CDE-A8715711B03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111F4F3-2753-4206-B4B8-72FAB53298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580704"/>
            <a:ext cx="2400300" cy="973667"/>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42900" y="285899"/>
            <a:ext cx="2057400" cy="12192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 y="2641600"/>
            <a:ext cx="5314950" cy="508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116638" y="8562975"/>
            <a:ext cx="571500" cy="487363"/>
          </a:xfrm>
        </p:spPr>
        <p:txBody>
          <a:bodyPr/>
          <a:lstStyle>
            <a:lvl1pPr>
              <a:defRPr/>
            </a:lvl1pPr>
          </a:lstStyle>
          <a:p>
            <a:pPr>
              <a:defRPr/>
            </a:pPr>
            <a:fld id="{FAE97421-DB84-49CC-BDC0-C0D5945866E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7549" y="2274279"/>
            <a:ext cx="2290401" cy="1671744"/>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799221" y="1359876"/>
            <a:ext cx="3086100" cy="54864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167550" y="3998354"/>
            <a:ext cx="2290400" cy="3551309"/>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C557EBA-8B04-44B4-8B1D-54DD0C2C18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6335713"/>
            <a:ext cx="6858000" cy="281781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dirty="0">
              <a:cs typeface="+mn-cs"/>
            </a:endParaRPr>
          </a:p>
        </p:txBody>
      </p:sp>
      <p:sp>
        <p:nvSpPr>
          <p:cNvPr id="16" name="Freeform 15"/>
          <p:cNvSpPr>
            <a:spLocks/>
          </p:cNvSpPr>
          <p:nvPr/>
        </p:nvSpPr>
        <p:spPr bwMode="auto">
          <a:xfrm>
            <a:off x="5486400" y="0"/>
            <a:ext cx="1371600" cy="9144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dirty="0">
              <a:cs typeface="+mn-cs"/>
            </a:endParaRPr>
          </a:p>
        </p:txBody>
      </p:sp>
      <p:sp>
        <p:nvSpPr>
          <p:cNvPr id="1028" name="Title Placeholder 8"/>
          <p:cNvSpPr>
            <a:spLocks noGrp="1"/>
          </p:cNvSpPr>
          <p:nvPr>
            <p:ph type="title"/>
          </p:nvPr>
        </p:nvSpPr>
        <p:spPr bwMode="auto">
          <a:xfrm>
            <a:off x="342900" y="366713"/>
            <a:ext cx="5600700" cy="1524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342900" y="2133600"/>
            <a:ext cx="56007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342900" y="8562975"/>
            <a:ext cx="1600200" cy="487363"/>
          </a:xfrm>
          <a:prstGeom prst="rect">
            <a:avLst/>
          </a:prstGeom>
        </p:spPr>
        <p:txBody>
          <a:bodyPr vert="horz" bIns="0" anchor="b"/>
          <a:lstStyle>
            <a:lvl1pPr algn="l" eaLnBrk="1" latinLnBrk="0" hangingPunct="1">
              <a:defRPr kumimoji="0" sz="1000" dirty="0">
                <a:solidFill>
                  <a:schemeClr val="tx2">
                    <a:shade val="50000"/>
                  </a:schemeClr>
                </a:solidFill>
                <a:cs typeface="+mn-cs"/>
              </a:defRPr>
            </a:lvl1pPr>
          </a:lstStyle>
          <a:p>
            <a:pPr>
              <a:defRPr/>
            </a:pPr>
            <a:endParaRPr lang="en-US"/>
          </a:p>
        </p:txBody>
      </p:sp>
      <p:sp>
        <p:nvSpPr>
          <p:cNvPr id="22" name="Footer Placeholder 21"/>
          <p:cNvSpPr>
            <a:spLocks noGrp="1"/>
          </p:cNvSpPr>
          <p:nvPr>
            <p:ph type="ftr" sz="quarter" idx="3"/>
          </p:nvPr>
        </p:nvSpPr>
        <p:spPr>
          <a:xfrm>
            <a:off x="2343150" y="8562975"/>
            <a:ext cx="2171700" cy="487363"/>
          </a:xfrm>
          <a:prstGeom prst="rect">
            <a:avLst/>
          </a:prstGeom>
        </p:spPr>
        <p:txBody>
          <a:bodyPr vert="horz" lIns="0" rIns="0" bIns="0" anchor="b"/>
          <a:lstStyle>
            <a:lvl1pPr algn="ctr" eaLnBrk="1" latinLnBrk="0" hangingPunct="1">
              <a:defRPr kumimoji="0" sz="1000" dirty="0">
                <a:solidFill>
                  <a:schemeClr val="tx2">
                    <a:shade val="50000"/>
                  </a:schemeClr>
                </a:solidFill>
                <a:cs typeface="+mn-cs"/>
              </a:defRPr>
            </a:lvl1pPr>
          </a:lstStyle>
          <a:p>
            <a:pPr>
              <a:defRPr/>
            </a:pPr>
            <a:endParaRPr lang="en-US"/>
          </a:p>
        </p:txBody>
      </p:sp>
      <p:sp>
        <p:nvSpPr>
          <p:cNvPr id="18" name="Slide Number Placeholder 17"/>
          <p:cNvSpPr>
            <a:spLocks noGrp="1"/>
          </p:cNvSpPr>
          <p:nvPr>
            <p:ph type="sldNum" sz="quarter" idx="4"/>
          </p:nvPr>
        </p:nvSpPr>
        <p:spPr>
          <a:xfrm>
            <a:off x="6115050" y="8562975"/>
            <a:ext cx="571500" cy="487363"/>
          </a:xfrm>
          <a:prstGeom prst="rect">
            <a:avLst/>
          </a:prstGeom>
        </p:spPr>
        <p:txBody>
          <a:bodyPr vert="horz" lIns="0" tIns="0" rIns="0" bIns="0" anchor="b"/>
          <a:lstStyle>
            <a:lvl1pPr algn="r" eaLnBrk="1" latinLnBrk="0" hangingPunct="1">
              <a:defRPr kumimoji="0" sz="1000" smtClean="0">
                <a:solidFill>
                  <a:schemeClr val="tx2">
                    <a:shade val="50000"/>
                  </a:schemeClr>
                </a:solidFill>
                <a:cs typeface="+mn-cs"/>
              </a:defRPr>
            </a:lvl1pPr>
          </a:lstStyle>
          <a:p>
            <a:pPr>
              <a:defRPr/>
            </a:pPr>
            <a:fld id="{14E8DF26-631F-4B7B-837F-8024B5D97748}"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43" r:id="rId1"/>
    <p:sldLayoutId id="2147483737" r:id="rId2"/>
    <p:sldLayoutId id="2147483744" r:id="rId3"/>
    <p:sldLayoutId id="2147483738" r:id="rId4"/>
    <p:sldLayoutId id="2147483745" r:id="rId5"/>
    <p:sldLayoutId id="2147483739" r:id="rId6"/>
    <p:sldLayoutId id="2147483740" r:id="rId7"/>
    <p:sldLayoutId id="2147483746" r:id="rId8"/>
    <p:sldLayoutId id="2147483747" r:id="rId9"/>
    <p:sldLayoutId id="2147483741" r:id="rId10"/>
    <p:sldLayoutId id="2147483742"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arianedenise.deviantart.com/art/MY-RESUME-127748729"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flickr.com/photos/paumorgan/4028700199/"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mistis.deviantart.com/art/Curriculum-Vitae-1056337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verine.deviantart.com/art/CV-133232646"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flickr.com/photos/jolieodell/3344844094/"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chuckdlay.deviantart.com/art/My-Resume-118309545"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ishrecurred.deviantart.com/art/My-resume-24463490"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mrsunnyblack.deviantart.com/art/My-Graphic-Design-Resume-127274547"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killersid.deviantart.com/art/2009resume-sidsantos-138066075"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ercantunali.deviantart.com/art/Resume-Confidential-2008-9335522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cheektocheek.deviantart.com/art/Resume-79258530"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rkaponm.deviantart.com/art/Server-Resume-107959444"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killersid.deviantart.com/art/2004-resume-8462144"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ofiane42.deviantart.com/art/curriculum-vitate-97499366"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marauderx666.deviantart.com/art/resume-ver-1-2008-Urban-art-106577487"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hippiedesigner.deviantart.com/art/Poster-CV-79784774"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flickr.com/photos/27883181@N05/342074175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a:bodyPr>
          <a:lstStyle/>
          <a:p>
            <a:pPr fontAlgn="auto">
              <a:spcAft>
                <a:spcPts val="0"/>
              </a:spcAft>
              <a:defRPr/>
            </a:pPr>
            <a:r>
              <a:rPr smtClean="0"/>
              <a:t>Creating Your Resume</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fontScale="92500" lnSpcReduction="10000"/>
          </a:bodyPr>
          <a:lstStyle/>
          <a:p>
            <a:pPr marL="420624" indent="-384048" fontAlgn="auto">
              <a:spcAft>
                <a:spcPts val="0"/>
              </a:spcAft>
              <a:buFont typeface="Wingdings 2"/>
              <a:buChar char=""/>
              <a:defRPr/>
            </a:pPr>
            <a:r>
              <a:rPr lang="en-US" dirty="0" smtClean="0"/>
              <a:t>List any work experience, employment, or volunteer work that you have done.</a:t>
            </a:r>
          </a:p>
          <a:p>
            <a:pPr marL="420624" indent="-384048" fontAlgn="auto">
              <a:spcAft>
                <a:spcPts val="0"/>
              </a:spcAft>
              <a:buFont typeface="Wingdings 2"/>
              <a:buChar char=""/>
              <a:defRPr/>
            </a:pPr>
            <a:r>
              <a:rPr lang="en-US" dirty="0" smtClean="0"/>
              <a:t>Traditionally this is done in reverse chronological order, so you want your most recent job first.  </a:t>
            </a:r>
          </a:p>
          <a:p>
            <a:pPr marL="420624" indent="-384048" fontAlgn="auto">
              <a:spcAft>
                <a:spcPts val="0"/>
              </a:spcAft>
              <a:buFont typeface="Wingdings 2"/>
              <a:buChar char=""/>
              <a:defRPr/>
            </a:pPr>
            <a:r>
              <a:rPr lang="en-US" dirty="0" smtClean="0"/>
              <a:t>For each job you want to tell the name of the company, address, dates you worked there and a brief description of your job duties.  </a:t>
            </a:r>
          </a:p>
          <a:p>
            <a:pPr marL="420624" indent="-384048" fontAlgn="auto">
              <a:spcAft>
                <a:spcPts val="0"/>
              </a:spcAft>
              <a:buFont typeface="Wingdings 2"/>
              <a:buChar char=""/>
              <a:defRPr/>
            </a:pPr>
            <a:r>
              <a:rPr lang="en-US" b="1" dirty="0" smtClean="0"/>
              <a:t>REMEMBER: You are selling yourself and your skills.   </a:t>
            </a:r>
          </a:p>
          <a:p>
            <a:pPr marL="420624" indent="-384048" fontAlgn="auto">
              <a:spcAft>
                <a:spcPts val="0"/>
              </a:spcAft>
              <a:buFont typeface="Wingdings 2"/>
              <a:buChar char=""/>
              <a:defRPr/>
            </a:pPr>
            <a:endParaRPr lang="en-US" b="1" dirty="0"/>
          </a:p>
        </p:txBody>
      </p:sp>
      <p:sp>
        <p:nvSpPr>
          <p:cNvPr id="5" name="Rectangle 2"/>
          <p:cNvSpPr txBox="1">
            <a:spLocks noChangeArrowheads="1"/>
          </p:cNvSpPr>
          <p:nvPr/>
        </p:nvSpPr>
        <p:spPr>
          <a:xfrm>
            <a:off x="342900" y="685800"/>
            <a:ext cx="6515100" cy="762000"/>
          </a:xfrm>
          <a:prstGeom prst="rect">
            <a:avLst/>
          </a:prstGeom>
          <a:solidFill>
            <a:schemeClr val="accent1"/>
          </a:solidFill>
        </p:spPr>
        <p:txBody>
          <a:bodyPr lIns="45720" rIns="45720" anchor="ctr">
            <a:normAutofit fontScale="97500" lnSpcReduction="10000"/>
          </a:bodyPr>
          <a:lstStyle/>
          <a:p>
            <a:pPr fontAlgn="auto">
              <a:spcAft>
                <a:spcPts val="0"/>
              </a:spcAft>
              <a:defRPr/>
            </a:pPr>
            <a:r>
              <a:rPr lang="en-US" sz="4600" b="1" dirty="0">
                <a:latin typeface="+mj-lt"/>
                <a:ea typeface="+mj-ea"/>
                <a:cs typeface="+mj-cs"/>
              </a:rPr>
              <a:t>Experience/Employment</a:t>
            </a:r>
            <a:endParaRPr lang="en-US" sz="46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29200" y="381000"/>
            <a:ext cx="1562100" cy="990600"/>
          </a:xfrm>
        </p:spPr>
        <p:txBody>
          <a:bodyPr/>
          <a:lstStyle/>
          <a:p>
            <a:r>
              <a:rPr lang="en-US" sz="1000" smtClean="0"/>
              <a:t>Jane Doe</a:t>
            </a:r>
            <a:br>
              <a:rPr lang="en-US" sz="1000" smtClean="0"/>
            </a:br>
            <a:r>
              <a:rPr lang="en-US" sz="1000" smtClean="0"/>
              <a:t>1234 6</a:t>
            </a:r>
            <a:r>
              <a:rPr lang="en-US" sz="1000" baseline="30000" smtClean="0"/>
              <a:t>th</a:t>
            </a:r>
            <a:r>
              <a:rPr lang="en-US" sz="1000" smtClean="0"/>
              <a:t> Street</a:t>
            </a:r>
            <a:br>
              <a:rPr lang="en-US" sz="1000" smtClean="0"/>
            </a:br>
            <a:r>
              <a:rPr lang="en-US" sz="1000" smtClean="0"/>
              <a:t>Merced, CA  95340</a:t>
            </a:r>
            <a:br>
              <a:rPr lang="en-US" sz="1000" smtClean="0"/>
            </a:br>
            <a:r>
              <a:rPr lang="en-US" sz="1000" smtClean="0"/>
              <a:t>Cell (209)742-3456</a:t>
            </a:r>
            <a:br>
              <a:rPr lang="en-US" sz="1000" smtClean="0"/>
            </a:br>
            <a:r>
              <a:rPr lang="en-US" sz="1000" smtClean="0"/>
              <a:t>Home (209) 888-4856</a:t>
            </a:r>
            <a:br>
              <a:rPr lang="en-US" sz="1000" smtClean="0"/>
            </a:br>
            <a:r>
              <a:rPr lang="en-US" sz="1000" smtClean="0"/>
              <a:t>jdoe@smartcookie.com</a:t>
            </a:r>
          </a:p>
        </p:txBody>
      </p:sp>
      <p:sp>
        <p:nvSpPr>
          <p:cNvPr id="4" name="Rectangle 2"/>
          <p:cNvSpPr txBox="1">
            <a:spLocks noChangeArrowheads="1"/>
          </p:cNvSpPr>
          <p:nvPr/>
        </p:nvSpPr>
        <p:spPr>
          <a:xfrm>
            <a:off x="381000" y="990600"/>
            <a:ext cx="6248400" cy="7620000"/>
          </a:xfrm>
          <a:prstGeom prst="rect">
            <a:avLst/>
          </a:prstGeom>
          <a:ln w="6350" cap="rnd">
            <a:noFill/>
          </a:ln>
        </p:spPr>
        <p:txBody>
          <a:bodyPr/>
          <a:lstStyle/>
          <a:p>
            <a:pPr fontAlgn="auto">
              <a:spcAft>
                <a:spcPts val="0"/>
              </a:spcAft>
              <a:defRPr/>
            </a:pPr>
            <a:r>
              <a:rPr lang="en-US" sz="1000" b="1" dirty="0">
                <a:latin typeface="+mj-lt"/>
                <a:ea typeface="+mj-ea"/>
                <a:cs typeface="+mj-cs"/>
              </a:rPr>
              <a:t>Objective:</a:t>
            </a:r>
          </a:p>
          <a:p>
            <a:pPr fontAlgn="auto">
              <a:spcAft>
                <a:spcPts val="0"/>
              </a:spcAft>
              <a:defRPr/>
            </a:pPr>
            <a:r>
              <a:rPr lang="en-US" sz="1000" i="1" dirty="0">
                <a:latin typeface="+mj-lt"/>
                <a:ea typeface="+mj-ea"/>
                <a:cs typeface="+mj-cs"/>
              </a:rPr>
              <a:t>To attain a job teaching art where I can help students to flourish in the </a:t>
            </a:r>
          </a:p>
          <a:p>
            <a:pPr fontAlgn="auto">
              <a:spcAft>
                <a:spcPts val="0"/>
              </a:spcAft>
              <a:defRPr/>
            </a:pPr>
            <a:r>
              <a:rPr lang="en-US" sz="1000" i="1" dirty="0">
                <a:latin typeface="+mj-lt"/>
                <a:ea typeface="+mj-ea"/>
                <a:cs typeface="+mj-cs"/>
              </a:rPr>
              <a:t>arts field and build a contemporary digital arts program</a:t>
            </a:r>
          </a:p>
          <a:p>
            <a:pPr fontAlgn="auto">
              <a:spcAft>
                <a:spcPts val="0"/>
              </a:spcAft>
              <a:defRPr/>
            </a:pPr>
            <a:endParaRPr lang="en-US" sz="1000" i="1" dirty="0">
              <a:latin typeface="+mj-lt"/>
              <a:ea typeface="+mj-ea"/>
              <a:cs typeface="+mj-cs"/>
            </a:endParaRPr>
          </a:p>
          <a:p>
            <a:pPr fontAlgn="auto">
              <a:spcAft>
                <a:spcPts val="0"/>
              </a:spcAft>
              <a:defRPr/>
            </a:pPr>
            <a:r>
              <a:rPr lang="en-US" sz="1000" b="1" dirty="0">
                <a:solidFill>
                  <a:schemeClr val="accent1"/>
                </a:solidFill>
                <a:latin typeface="+mj-lt"/>
                <a:ea typeface="+mj-ea"/>
                <a:cs typeface="+mj-cs"/>
              </a:rPr>
              <a:t>Work Experience</a:t>
            </a:r>
            <a:endParaRPr lang="en-US" sz="1000" b="1" i="1" dirty="0">
              <a:solidFill>
                <a:schemeClr val="accent1"/>
              </a:solidFill>
              <a:latin typeface="+mj-lt"/>
              <a:ea typeface="+mj-ea"/>
              <a:cs typeface="+mj-cs"/>
            </a:endParaRPr>
          </a:p>
          <a:p>
            <a:pPr fontAlgn="auto">
              <a:spcAft>
                <a:spcPts val="0"/>
              </a:spcAft>
              <a:defRPr/>
            </a:pPr>
            <a:r>
              <a:rPr lang="en-US" sz="1000" b="1" i="1" dirty="0">
                <a:solidFill>
                  <a:schemeClr val="accent1"/>
                </a:solidFill>
                <a:latin typeface="+mj-lt"/>
                <a:ea typeface="+mj-ea"/>
                <a:cs typeface="+mj-cs"/>
              </a:rPr>
              <a:t>Art Teacher - </a:t>
            </a:r>
            <a:r>
              <a:rPr lang="en-US" sz="1000" i="1" dirty="0">
                <a:solidFill>
                  <a:schemeClr val="accent1"/>
                </a:solidFill>
                <a:latin typeface="+mj-lt"/>
                <a:ea typeface="+mj-ea"/>
                <a:cs typeface="+mj-cs"/>
              </a:rPr>
              <a:t>Merced Union High School District - Merced High School - 200 East Olive Avenue - Merced, CA  95348 - August 2008 to Current</a:t>
            </a:r>
          </a:p>
          <a:p>
            <a:pPr lvl="1" fontAlgn="auto">
              <a:spcAft>
                <a:spcPts val="0"/>
              </a:spcAft>
              <a:defRPr/>
            </a:pPr>
            <a:r>
              <a:rPr lang="en-US" sz="1000" i="1" dirty="0">
                <a:solidFill>
                  <a:schemeClr val="accent1"/>
                </a:solidFill>
                <a:latin typeface="+mj-lt"/>
                <a:ea typeface="+mj-ea"/>
                <a:cs typeface="+mj-cs"/>
              </a:rPr>
              <a:t>Job Duties &amp; Responsibilities: </a:t>
            </a:r>
          </a:p>
          <a:p>
            <a:pPr lvl="1" fontAlgn="auto">
              <a:spcAft>
                <a:spcPts val="0"/>
              </a:spcAft>
              <a:defRPr/>
            </a:pPr>
            <a:r>
              <a:rPr lang="en-US" sz="1000" i="1" dirty="0">
                <a:solidFill>
                  <a:schemeClr val="accent1"/>
                </a:solidFill>
                <a:latin typeface="+mj-lt"/>
                <a:ea typeface="+mj-ea"/>
                <a:cs typeface="+mj-cs"/>
              </a:rPr>
              <a:t>- Teach Art 1, 3 , 4 and AP  Studio Art  </a:t>
            </a:r>
          </a:p>
          <a:p>
            <a:pPr lvl="1" fontAlgn="auto">
              <a:spcAft>
                <a:spcPts val="0"/>
              </a:spcAft>
              <a:defRPr/>
            </a:pPr>
            <a:r>
              <a:rPr lang="en-US" sz="1000" i="1" dirty="0">
                <a:solidFill>
                  <a:schemeClr val="accent1"/>
                </a:solidFill>
                <a:latin typeface="+mj-lt"/>
                <a:ea typeface="+mj-ea"/>
                <a:cs typeface="+mj-cs"/>
              </a:rPr>
              <a:t>- Develop art and computer graphics curriculum based on California State Standards</a:t>
            </a:r>
          </a:p>
          <a:p>
            <a:pPr lvl="1" fontAlgn="auto">
              <a:spcAft>
                <a:spcPts val="0"/>
              </a:spcAft>
              <a:defRPr/>
            </a:pPr>
            <a:r>
              <a:rPr lang="en-US" sz="1000" i="1" dirty="0">
                <a:solidFill>
                  <a:schemeClr val="accent1"/>
                </a:solidFill>
                <a:latin typeface="+mj-lt"/>
                <a:ea typeface="+mj-ea"/>
                <a:cs typeface="+mj-cs"/>
              </a:rPr>
              <a:t>- Coordinate major art exhibits for advanced students</a:t>
            </a:r>
          </a:p>
          <a:p>
            <a:pPr fontAlgn="auto">
              <a:spcAft>
                <a:spcPts val="0"/>
              </a:spcAft>
              <a:defRPr/>
            </a:pPr>
            <a:endParaRPr lang="en-US" sz="1000" i="1" dirty="0">
              <a:solidFill>
                <a:schemeClr val="accent1"/>
              </a:solidFill>
              <a:latin typeface="+mj-lt"/>
              <a:ea typeface="+mj-ea"/>
              <a:cs typeface="+mj-cs"/>
            </a:endParaRPr>
          </a:p>
          <a:p>
            <a:pPr fontAlgn="auto">
              <a:spcAft>
                <a:spcPts val="0"/>
              </a:spcAft>
              <a:defRPr/>
            </a:pPr>
            <a:r>
              <a:rPr lang="en-US" sz="1000" b="1" i="1" dirty="0">
                <a:solidFill>
                  <a:schemeClr val="accent1"/>
                </a:solidFill>
                <a:latin typeface="+mj-lt"/>
                <a:ea typeface="+mj-ea"/>
                <a:cs typeface="+mj-cs"/>
              </a:rPr>
              <a:t>Art Teacher/Language Arts Teacher- </a:t>
            </a:r>
            <a:r>
              <a:rPr lang="en-US" sz="1000" i="1" dirty="0">
                <a:solidFill>
                  <a:schemeClr val="accent1"/>
                </a:solidFill>
                <a:latin typeface="+mj-lt"/>
                <a:ea typeface="+mj-ea"/>
                <a:cs typeface="+mj-cs"/>
              </a:rPr>
              <a:t>Merced City School District - Hoover Middle School - 800 East 26th Street - Merced, CA - (209) 385-6631- August 2003 to June 2008</a:t>
            </a:r>
          </a:p>
          <a:p>
            <a:pPr fontAlgn="auto">
              <a:spcAft>
                <a:spcPts val="0"/>
              </a:spcAft>
              <a:defRPr/>
            </a:pPr>
            <a:endParaRPr lang="en-US" sz="1000" i="1" dirty="0">
              <a:solidFill>
                <a:schemeClr val="accent1"/>
              </a:solidFill>
              <a:latin typeface="+mj-lt"/>
              <a:ea typeface="+mj-ea"/>
              <a:cs typeface="+mj-cs"/>
            </a:endParaRPr>
          </a:p>
          <a:p>
            <a:pPr lvl="1" fontAlgn="auto">
              <a:spcAft>
                <a:spcPts val="0"/>
              </a:spcAft>
              <a:defRPr/>
            </a:pPr>
            <a:r>
              <a:rPr lang="en-US" sz="1000" i="1" dirty="0">
                <a:solidFill>
                  <a:schemeClr val="accent1"/>
                </a:solidFill>
                <a:latin typeface="+mj-lt"/>
                <a:ea typeface="+mj-ea"/>
                <a:cs typeface="+mj-cs"/>
              </a:rPr>
              <a:t>Job Duties &amp; Responsibilities: </a:t>
            </a:r>
          </a:p>
          <a:p>
            <a:pPr lvl="1" fontAlgn="auto">
              <a:spcAft>
                <a:spcPts val="0"/>
              </a:spcAft>
              <a:defRPr/>
            </a:pPr>
            <a:r>
              <a:rPr lang="en-US" sz="1000" i="1" dirty="0">
                <a:solidFill>
                  <a:schemeClr val="accent1"/>
                </a:solidFill>
                <a:latin typeface="+mj-lt"/>
                <a:ea typeface="+mj-ea"/>
                <a:cs typeface="+mj-cs"/>
              </a:rPr>
              <a:t>- Developed art curriculum for 7th and 8th graders based on California State Standards</a:t>
            </a:r>
          </a:p>
          <a:p>
            <a:pPr lvl="1" fontAlgn="auto">
              <a:spcAft>
                <a:spcPts val="0"/>
              </a:spcAft>
              <a:defRPr/>
            </a:pPr>
            <a:r>
              <a:rPr lang="en-US" sz="1000" i="1" dirty="0">
                <a:solidFill>
                  <a:schemeClr val="accent1"/>
                </a:solidFill>
                <a:latin typeface="+mj-lt"/>
                <a:ea typeface="+mj-ea"/>
                <a:cs typeface="+mj-cs"/>
              </a:rPr>
              <a:t>- Started and run an art club for 7th and 8th graders</a:t>
            </a:r>
          </a:p>
          <a:p>
            <a:pPr fontAlgn="auto">
              <a:spcAft>
                <a:spcPts val="0"/>
              </a:spcAft>
              <a:defRPr/>
            </a:pPr>
            <a:endParaRPr lang="en-US" sz="1000" i="1" dirty="0">
              <a:solidFill>
                <a:schemeClr val="accent1"/>
              </a:solidFill>
              <a:latin typeface="+mj-lt"/>
              <a:ea typeface="+mj-ea"/>
              <a:cs typeface="+mj-cs"/>
            </a:endParaRPr>
          </a:p>
          <a:p>
            <a:pPr fontAlgn="auto">
              <a:spcAft>
                <a:spcPts val="0"/>
              </a:spcAft>
              <a:defRPr/>
            </a:pPr>
            <a:r>
              <a:rPr lang="en-US" sz="1000" b="1" i="1" dirty="0">
                <a:solidFill>
                  <a:schemeClr val="accent1"/>
                </a:solidFill>
                <a:latin typeface="+mj-lt"/>
                <a:ea typeface="+mj-ea"/>
                <a:cs typeface="+mj-cs"/>
              </a:rPr>
              <a:t>Art Director - </a:t>
            </a:r>
            <a:r>
              <a:rPr lang="en-US" sz="1000" i="1" dirty="0">
                <a:solidFill>
                  <a:schemeClr val="accent1"/>
                </a:solidFill>
                <a:latin typeface="+mj-lt"/>
                <a:ea typeface="+mj-ea"/>
                <a:cs typeface="+mj-cs"/>
              </a:rPr>
              <a:t>On Target Marketing/Image Masters - 429 Grogan Avenue n Merced, CA - (209) 723-1165</a:t>
            </a:r>
          </a:p>
          <a:p>
            <a:pPr fontAlgn="auto">
              <a:spcAft>
                <a:spcPts val="0"/>
              </a:spcAft>
              <a:defRPr/>
            </a:pPr>
            <a:r>
              <a:rPr lang="en-US" sz="1000" i="1" dirty="0">
                <a:solidFill>
                  <a:schemeClr val="accent1"/>
                </a:solidFill>
                <a:latin typeface="+mj-lt"/>
                <a:ea typeface="+mj-ea"/>
                <a:cs typeface="+mj-cs"/>
              </a:rPr>
              <a:t>September 1988 to August 2003</a:t>
            </a:r>
          </a:p>
          <a:p>
            <a:pPr fontAlgn="auto">
              <a:spcAft>
                <a:spcPts val="0"/>
              </a:spcAft>
              <a:defRPr/>
            </a:pPr>
            <a:endParaRPr lang="en-US" sz="1000" i="1" dirty="0">
              <a:solidFill>
                <a:schemeClr val="accent1"/>
              </a:solidFill>
              <a:latin typeface="+mj-lt"/>
              <a:ea typeface="+mj-ea"/>
              <a:cs typeface="+mj-cs"/>
            </a:endParaRPr>
          </a:p>
          <a:p>
            <a:pPr lvl="1" fontAlgn="auto">
              <a:spcAft>
                <a:spcPts val="0"/>
              </a:spcAft>
              <a:defRPr/>
            </a:pPr>
            <a:r>
              <a:rPr lang="en-US" sz="1000" i="1" dirty="0">
                <a:solidFill>
                  <a:schemeClr val="accent1"/>
                </a:solidFill>
                <a:latin typeface="+mj-lt"/>
                <a:ea typeface="+mj-ea"/>
                <a:cs typeface="+mj-cs"/>
              </a:rPr>
              <a:t>Job Duties &amp; Responsibilities: </a:t>
            </a:r>
          </a:p>
          <a:p>
            <a:pPr lvl="1" fontAlgn="auto">
              <a:spcAft>
                <a:spcPts val="0"/>
              </a:spcAft>
              <a:defRPr/>
            </a:pPr>
            <a:r>
              <a:rPr lang="en-US" sz="1000" i="1" dirty="0">
                <a:solidFill>
                  <a:schemeClr val="accent1"/>
                </a:solidFill>
                <a:latin typeface="+mj-lt"/>
                <a:ea typeface="+mj-ea"/>
                <a:cs typeface="+mj-cs"/>
              </a:rPr>
              <a:t>- Designed logos, brochures, ads, billboards, web sites, posters, presentation folders, magazines, newsletters, newspapers, t-shirts and more</a:t>
            </a:r>
          </a:p>
          <a:p>
            <a:pPr lvl="1" fontAlgn="auto">
              <a:spcAft>
                <a:spcPts val="0"/>
              </a:spcAft>
              <a:defRPr/>
            </a:pPr>
            <a:r>
              <a:rPr lang="en-US" sz="1000" i="1" dirty="0">
                <a:solidFill>
                  <a:schemeClr val="accent1"/>
                </a:solidFill>
                <a:latin typeface="+mj-lt"/>
                <a:ea typeface="+mj-ea"/>
                <a:cs typeface="+mj-cs"/>
              </a:rPr>
              <a:t>- Supervised and trained the graphic designers who worked with me</a:t>
            </a:r>
          </a:p>
          <a:p>
            <a:pPr lvl="1" fontAlgn="auto">
              <a:spcAft>
                <a:spcPts val="0"/>
              </a:spcAft>
              <a:defRPr/>
            </a:pPr>
            <a:r>
              <a:rPr lang="en-US" sz="1000" i="1" dirty="0">
                <a:solidFill>
                  <a:schemeClr val="accent1"/>
                </a:solidFill>
                <a:latin typeface="+mj-lt"/>
                <a:ea typeface="+mj-ea"/>
                <a:cs typeface="+mj-cs"/>
              </a:rPr>
              <a:t>- Worked with the following computer programs: Adobe Illustrator, Quark Xpress, Adobe Photoshop, Adobe Pagemaker, Adobe GoLive, and Adobe Streamline</a:t>
            </a:r>
            <a:endParaRPr lang="en-US" sz="1000" i="1" dirty="0">
              <a:solidFill>
                <a:schemeClr val="accent1"/>
              </a:solidFill>
              <a:latin typeface="+mj-lt"/>
              <a:ea typeface="+mj-ea"/>
              <a:cs typeface="+mj-cs"/>
            </a:endParaRPr>
          </a:p>
        </p:txBody>
      </p:sp>
      <p:sp>
        <p:nvSpPr>
          <p:cNvPr id="17412" name="TextBox 4"/>
          <p:cNvSpPr txBox="1">
            <a:spLocks noChangeArrowheads="1"/>
          </p:cNvSpPr>
          <p:nvPr/>
        </p:nvSpPr>
        <p:spPr bwMode="auto">
          <a:xfrm>
            <a:off x="0" y="0"/>
            <a:ext cx="2678113" cy="461963"/>
          </a:xfrm>
          <a:prstGeom prst="rect">
            <a:avLst/>
          </a:prstGeom>
          <a:solidFill>
            <a:schemeClr val="accent1"/>
          </a:solidFill>
          <a:ln w="9525">
            <a:noFill/>
            <a:miter lim="800000"/>
            <a:headEnd/>
            <a:tailEnd/>
          </a:ln>
        </p:spPr>
        <p:txBody>
          <a:bodyPr wrap="none">
            <a:spAutoFit/>
          </a:bodyPr>
          <a:lstStyle/>
          <a:p>
            <a:r>
              <a:rPr lang="en-US"/>
              <a:t>Example of Resume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ipe(down)">
                                      <p:cBhvr>
                                        <p:cTn id="33" dur="500"/>
                                        <p:tgtEl>
                                          <p:spTgt spid="4">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down)">
                                      <p:cBhvr>
                                        <p:cTn id="36" dur="500"/>
                                        <p:tgtEl>
                                          <p:spTgt spid="4">
                                            <p:txEl>
                                              <p:pRg st="8" end="8"/>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ipe(down)">
                                      <p:cBhvr>
                                        <p:cTn id="39" dur="500"/>
                                        <p:tgtEl>
                                          <p:spTgt spid="4">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wipe(down)">
                                      <p:cBhvr>
                                        <p:cTn id="44" dur="500"/>
                                        <p:tgtEl>
                                          <p:spTgt spid="4">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down)">
                                      <p:cBhvr>
                                        <p:cTn id="47" dur="500"/>
                                        <p:tgtEl>
                                          <p:spTgt spid="4">
                                            <p:txEl>
                                              <p:pRg st="13" end="13"/>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xEl>
                                              <p:pRg st="14" end="14"/>
                                            </p:txEl>
                                          </p:spTgt>
                                        </p:tgtEl>
                                        <p:attrNameLst>
                                          <p:attrName>style.visibility</p:attrName>
                                        </p:attrNameLst>
                                      </p:cBhvr>
                                      <p:to>
                                        <p:strVal val="visible"/>
                                      </p:to>
                                    </p:set>
                                    <p:animEffect transition="in" filter="wipe(down)">
                                      <p:cBhvr>
                                        <p:cTn id="50" dur="500"/>
                                        <p:tgtEl>
                                          <p:spTgt spid="4">
                                            <p:txEl>
                                              <p:pRg st="14" end="14"/>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txEl>
                                              <p:pRg st="15" end="15"/>
                                            </p:txEl>
                                          </p:spTgt>
                                        </p:tgtEl>
                                        <p:attrNameLst>
                                          <p:attrName>style.visibility</p:attrName>
                                        </p:attrNameLst>
                                      </p:cBhvr>
                                      <p:to>
                                        <p:strVal val="visible"/>
                                      </p:to>
                                    </p:set>
                                    <p:animEffect transition="in" filter="wipe(down)">
                                      <p:cBhvr>
                                        <p:cTn id="53" dur="500"/>
                                        <p:tgtEl>
                                          <p:spTgt spid="4">
                                            <p:txEl>
                                              <p:pRg st="15" end="1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wipe(down)">
                                      <p:cBhvr>
                                        <p:cTn id="58" dur="500"/>
                                        <p:tgtEl>
                                          <p:spTgt spid="4">
                                            <p:txEl>
                                              <p:pRg st="17" end="1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18" end="18"/>
                                            </p:txEl>
                                          </p:spTgt>
                                        </p:tgtEl>
                                        <p:attrNameLst>
                                          <p:attrName>style.visibility</p:attrName>
                                        </p:attrNameLst>
                                      </p:cBhvr>
                                      <p:to>
                                        <p:strVal val="visible"/>
                                      </p:to>
                                    </p:set>
                                    <p:animEffect transition="in" filter="wipe(down)">
                                      <p:cBhvr>
                                        <p:cTn id="63" dur="500"/>
                                        <p:tgtEl>
                                          <p:spTgt spid="4">
                                            <p:txEl>
                                              <p:pRg st="18" end="18"/>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
                                            <p:txEl>
                                              <p:pRg st="20" end="20"/>
                                            </p:txEl>
                                          </p:spTgt>
                                        </p:tgtEl>
                                        <p:attrNameLst>
                                          <p:attrName>style.visibility</p:attrName>
                                        </p:attrNameLst>
                                      </p:cBhvr>
                                      <p:to>
                                        <p:strVal val="visible"/>
                                      </p:to>
                                    </p:set>
                                    <p:animEffect transition="in" filter="wipe(down)">
                                      <p:cBhvr>
                                        <p:cTn id="66" dur="500"/>
                                        <p:tgtEl>
                                          <p:spTgt spid="4">
                                            <p:txEl>
                                              <p:pRg st="20" end="20"/>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
                                            <p:txEl>
                                              <p:pRg st="21" end="21"/>
                                            </p:txEl>
                                          </p:spTgt>
                                        </p:tgtEl>
                                        <p:attrNameLst>
                                          <p:attrName>style.visibility</p:attrName>
                                        </p:attrNameLst>
                                      </p:cBhvr>
                                      <p:to>
                                        <p:strVal val="visible"/>
                                      </p:to>
                                    </p:set>
                                    <p:animEffect transition="in" filter="wipe(down)">
                                      <p:cBhvr>
                                        <p:cTn id="69" dur="500"/>
                                        <p:tgtEl>
                                          <p:spTgt spid="4">
                                            <p:txEl>
                                              <p:pRg st="21" end="21"/>
                                            </p:tx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
                                            <p:txEl>
                                              <p:pRg st="22" end="22"/>
                                            </p:txEl>
                                          </p:spTgt>
                                        </p:tgtEl>
                                        <p:attrNameLst>
                                          <p:attrName>style.visibility</p:attrName>
                                        </p:attrNameLst>
                                      </p:cBhvr>
                                      <p:to>
                                        <p:strVal val="visible"/>
                                      </p:to>
                                    </p:set>
                                    <p:animEffect transition="in" filter="wipe(down)">
                                      <p:cBhvr>
                                        <p:cTn id="72" dur="500"/>
                                        <p:tgtEl>
                                          <p:spTgt spid="4">
                                            <p:txEl>
                                              <p:pRg st="22" end="22"/>
                                            </p:tx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
                                            <p:txEl>
                                              <p:pRg st="23" end="23"/>
                                            </p:txEl>
                                          </p:spTgt>
                                        </p:tgtEl>
                                        <p:attrNameLst>
                                          <p:attrName>style.visibility</p:attrName>
                                        </p:attrNameLst>
                                      </p:cBhvr>
                                      <p:to>
                                        <p:strVal val="visible"/>
                                      </p:to>
                                    </p:set>
                                    <p:animEffect transition="in" filter="wipe(down)">
                                      <p:cBhvr>
                                        <p:cTn id="75" dur="500"/>
                                        <p:tgtEl>
                                          <p:spTgt spid="4">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Education</a:t>
            </a:r>
          </a:p>
        </p:txBody>
      </p:sp>
      <p:sp>
        <p:nvSpPr>
          <p:cNvPr id="22531" name="Rectangle 3"/>
          <p:cNvSpPr>
            <a:spLocks noGrp="1" noChangeArrowheads="1"/>
          </p:cNvSpPr>
          <p:nvPr>
            <p:ph idx="1"/>
          </p:nvPr>
        </p:nvSpPr>
        <p:spPr/>
        <p:txBody>
          <a:bodyPr>
            <a:normAutofit fontScale="92500" lnSpcReduction="20000"/>
          </a:bodyPr>
          <a:lstStyle/>
          <a:p>
            <a:pPr marL="420624" indent="-384048" fontAlgn="auto">
              <a:spcAft>
                <a:spcPts val="0"/>
              </a:spcAft>
              <a:buFont typeface="Wingdings 2"/>
              <a:buChar char=""/>
              <a:defRPr/>
            </a:pPr>
            <a:r>
              <a:rPr lang="en-US" dirty="0" smtClean="0"/>
              <a:t>List the schools you have attended and the degrees you earned.  </a:t>
            </a:r>
          </a:p>
          <a:p>
            <a:pPr marL="420624" indent="-384048" fontAlgn="auto">
              <a:spcAft>
                <a:spcPts val="0"/>
              </a:spcAft>
              <a:buFont typeface="Wingdings 2"/>
              <a:buChar char=""/>
              <a:defRPr/>
            </a:pPr>
            <a:r>
              <a:rPr lang="en-US" dirty="0" smtClean="0"/>
              <a:t>You also want to write your graduation date, GPA (if it’s higher than 3.0), and memberships in related honor societies.  </a:t>
            </a:r>
          </a:p>
          <a:p>
            <a:pPr marL="420624" indent="-384048" fontAlgn="auto">
              <a:spcAft>
                <a:spcPts val="0"/>
              </a:spcAft>
              <a:buFont typeface="Wingdings 2"/>
              <a:buChar char=""/>
              <a:defRPr/>
            </a:pPr>
            <a:r>
              <a:rPr lang="en-US" dirty="0" smtClean="0"/>
              <a:t>If you have received any certifications or professional licenses you would also list those.  </a:t>
            </a:r>
          </a:p>
          <a:p>
            <a:pPr marL="420624" indent="-384048" fontAlgn="auto">
              <a:spcAft>
                <a:spcPts val="0"/>
              </a:spcAft>
              <a:buFont typeface="Wingdings 2"/>
              <a:buChar char=""/>
              <a:defRPr/>
            </a:pPr>
            <a:r>
              <a:rPr lang="en-US" dirty="0" smtClean="0"/>
              <a:t>Again this is done in reverse chronological order, so list your most recent schooling first. </a:t>
            </a:r>
            <a:endParaRPr lang="en-US" dirty="0"/>
          </a:p>
        </p:txBody>
      </p:sp>
      <p:sp>
        <p:nvSpPr>
          <p:cNvPr id="4" name="Rectangle 2"/>
          <p:cNvSpPr txBox="1">
            <a:spLocks noChangeArrowheads="1"/>
          </p:cNvSpPr>
          <p:nvPr/>
        </p:nvSpPr>
        <p:spPr>
          <a:xfrm>
            <a:off x="342900" y="685800"/>
            <a:ext cx="6515100" cy="762000"/>
          </a:xfrm>
          <a:prstGeom prst="rect">
            <a:avLst/>
          </a:prstGeom>
          <a:solidFill>
            <a:schemeClr val="accent5"/>
          </a:solidFill>
        </p:spPr>
        <p:txBody>
          <a:bodyPr lIns="45720" rIns="45720" anchor="ctr">
            <a:normAutofit fontScale="97500" lnSpcReduction="10000"/>
          </a:bodyPr>
          <a:lstStyle/>
          <a:p>
            <a:pPr fontAlgn="auto">
              <a:spcAft>
                <a:spcPts val="0"/>
              </a:spcAft>
              <a:defRPr/>
            </a:pPr>
            <a:r>
              <a:rPr lang="en-US" sz="4600" b="1" dirty="0">
                <a:latin typeface="+mj-lt"/>
                <a:ea typeface="+mj-ea"/>
                <a:cs typeface="+mj-cs"/>
              </a:rPr>
              <a:t> Education</a:t>
            </a:r>
            <a:endParaRPr lang="en-US" sz="46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29200" y="381000"/>
            <a:ext cx="1562100" cy="990600"/>
          </a:xfrm>
        </p:spPr>
        <p:txBody>
          <a:bodyPr/>
          <a:lstStyle/>
          <a:p>
            <a:r>
              <a:rPr lang="en-US" sz="1000" smtClean="0"/>
              <a:t>Jane Doe</a:t>
            </a:r>
            <a:br>
              <a:rPr lang="en-US" sz="1000" smtClean="0"/>
            </a:br>
            <a:r>
              <a:rPr lang="en-US" sz="1000" smtClean="0"/>
              <a:t>1234 6</a:t>
            </a:r>
            <a:r>
              <a:rPr lang="en-US" sz="1000" baseline="30000" smtClean="0"/>
              <a:t>th</a:t>
            </a:r>
            <a:r>
              <a:rPr lang="en-US" sz="1000" smtClean="0"/>
              <a:t> Street</a:t>
            </a:r>
            <a:br>
              <a:rPr lang="en-US" sz="1000" smtClean="0"/>
            </a:br>
            <a:r>
              <a:rPr lang="en-US" sz="1000" smtClean="0"/>
              <a:t>Merced, CA  95340</a:t>
            </a:r>
            <a:br>
              <a:rPr lang="en-US" sz="1000" smtClean="0"/>
            </a:br>
            <a:r>
              <a:rPr lang="en-US" sz="1000" smtClean="0"/>
              <a:t>Cell (209)742-3456</a:t>
            </a:r>
            <a:br>
              <a:rPr lang="en-US" sz="1000" smtClean="0"/>
            </a:br>
            <a:r>
              <a:rPr lang="en-US" sz="1000" smtClean="0"/>
              <a:t>Home (209) 888-4856</a:t>
            </a:r>
            <a:br>
              <a:rPr lang="en-US" sz="1000" smtClean="0"/>
            </a:br>
            <a:r>
              <a:rPr lang="en-US" sz="1000" smtClean="0"/>
              <a:t>jdoe@smartcookie.com</a:t>
            </a:r>
          </a:p>
        </p:txBody>
      </p:sp>
      <p:sp>
        <p:nvSpPr>
          <p:cNvPr id="4" name="Rectangle 2"/>
          <p:cNvSpPr txBox="1">
            <a:spLocks noChangeArrowheads="1"/>
          </p:cNvSpPr>
          <p:nvPr/>
        </p:nvSpPr>
        <p:spPr>
          <a:xfrm>
            <a:off x="381000" y="990600"/>
            <a:ext cx="6248400" cy="7620000"/>
          </a:xfrm>
          <a:prstGeom prst="rect">
            <a:avLst/>
          </a:prstGeom>
          <a:ln w="6350" cap="rnd">
            <a:noFill/>
          </a:ln>
        </p:spPr>
        <p:txBody>
          <a:bodyPr/>
          <a:lstStyle/>
          <a:p>
            <a:pPr fontAlgn="auto">
              <a:spcAft>
                <a:spcPts val="0"/>
              </a:spcAft>
              <a:defRPr/>
            </a:pPr>
            <a:r>
              <a:rPr lang="en-US" sz="1000" b="1" dirty="0">
                <a:latin typeface="+mj-lt"/>
                <a:ea typeface="+mj-ea"/>
                <a:cs typeface="+mj-cs"/>
              </a:rPr>
              <a:t>Objective:</a:t>
            </a:r>
          </a:p>
          <a:p>
            <a:pPr fontAlgn="auto">
              <a:spcAft>
                <a:spcPts val="0"/>
              </a:spcAft>
              <a:defRPr/>
            </a:pPr>
            <a:r>
              <a:rPr lang="en-US" sz="1000" i="1" dirty="0">
                <a:latin typeface="+mj-lt"/>
                <a:ea typeface="+mj-ea"/>
                <a:cs typeface="+mj-cs"/>
              </a:rPr>
              <a:t>To attain a job teaching art where I can help students to flourish in the </a:t>
            </a:r>
          </a:p>
          <a:p>
            <a:pPr fontAlgn="auto">
              <a:spcAft>
                <a:spcPts val="0"/>
              </a:spcAft>
              <a:defRPr/>
            </a:pPr>
            <a:r>
              <a:rPr lang="en-US" sz="1000" i="1" dirty="0">
                <a:latin typeface="+mj-lt"/>
                <a:ea typeface="+mj-ea"/>
                <a:cs typeface="+mj-cs"/>
              </a:rPr>
              <a:t>arts field and build a contemporary digital arts program</a:t>
            </a:r>
          </a:p>
          <a:p>
            <a:pPr fontAlgn="auto">
              <a:spcAft>
                <a:spcPts val="0"/>
              </a:spcAft>
              <a:defRPr/>
            </a:pPr>
            <a:endParaRPr lang="en-US" sz="1000" i="1" dirty="0">
              <a:latin typeface="+mj-lt"/>
              <a:ea typeface="+mj-ea"/>
              <a:cs typeface="+mj-cs"/>
            </a:endParaRPr>
          </a:p>
          <a:p>
            <a:pPr fontAlgn="auto">
              <a:spcAft>
                <a:spcPts val="0"/>
              </a:spcAft>
              <a:defRPr/>
            </a:pPr>
            <a:r>
              <a:rPr lang="en-US" sz="1000" b="1" dirty="0">
                <a:latin typeface="+mj-lt"/>
                <a:ea typeface="+mj-ea"/>
                <a:cs typeface="+mj-cs"/>
              </a:rPr>
              <a:t>Work Experience</a:t>
            </a:r>
            <a:endParaRPr lang="en-US" sz="1000" b="1" i="1" dirty="0">
              <a:latin typeface="+mj-lt"/>
              <a:ea typeface="+mj-ea"/>
              <a:cs typeface="+mj-cs"/>
            </a:endParaRPr>
          </a:p>
          <a:p>
            <a:pPr fontAlgn="auto">
              <a:spcAft>
                <a:spcPts val="0"/>
              </a:spcAft>
              <a:defRPr/>
            </a:pPr>
            <a:r>
              <a:rPr lang="en-US" sz="1000" b="1" i="1" dirty="0">
                <a:latin typeface="+mj-lt"/>
                <a:ea typeface="+mj-ea"/>
                <a:cs typeface="+mj-cs"/>
              </a:rPr>
              <a:t>Art Teacher - </a:t>
            </a:r>
            <a:r>
              <a:rPr lang="en-US" sz="1000" i="1" dirty="0">
                <a:latin typeface="+mj-lt"/>
                <a:ea typeface="+mj-ea"/>
                <a:cs typeface="+mj-cs"/>
              </a:rPr>
              <a:t>Merced Union High School District - Merced High School - 200 East Olive Avenue - Merced, CA  95348 - August 2008 to Current</a:t>
            </a: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Teach Art 1, 3 , 4 and AP  Studio Art  </a:t>
            </a:r>
          </a:p>
          <a:p>
            <a:pPr lvl="1" fontAlgn="auto">
              <a:spcAft>
                <a:spcPts val="0"/>
              </a:spcAft>
              <a:defRPr/>
            </a:pPr>
            <a:r>
              <a:rPr lang="en-US" sz="1000" i="1" dirty="0">
                <a:latin typeface="+mj-lt"/>
                <a:ea typeface="+mj-ea"/>
                <a:cs typeface="+mj-cs"/>
              </a:rPr>
              <a:t>- Develop art and computer graphics curriculum based on California State Standards</a:t>
            </a:r>
          </a:p>
          <a:p>
            <a:pPr lvl="1" fontAlgn="auto">
              <a:spcAft>
                <a:spcPts val="0"/>
              </a:spcAft>
              <a:defRPr/>
            </a:pPr>
            <a:r>
              <a:rPr lang="en-US" sz="1000" i="1" dirty="0">
                <a:latin typeface="+mj-lt"/>
                <a:ea typeface="+mj-ea"/>
                <a:cs typeface="+mj-cs"/>
              </a:rPr>
              <a:t>- Coordinate major art exhibits for advanced students</a:t>
            </a:r>
          </a:p>
          <a:p>
            <a:pPr fontAlgn="auto">
              <a:spcAft>
                <a:spcPts val="0"/>
              </a:spcAft>
              <a:defRPr/>
            </a:pPr>
            <a:endParaRPr lang="en-US" sz="1000" i="1" dirty="0">
              <a:latin typeface="+mj-lt"/>
              <a:ea typeface="+mj-ea"/>
              <a:cs typeface="+mj-cs"/>
            </a:endParaRPr>
          </a:p>
          <a:p>
            <a:pPr fontAlgn="auto">
              <a:spcAft>
                <a:spcPts val="0"/>
              </a:spcAft>
              <a:defRPr/>
            </a:pPr>
            <a:r>
              <a:rPr lang="en-US" sz="1000" b="1" i="1" dirty="0">
                <a:latin typeface="+mj-lt"/>
                <a:ea typeface="+mj-ea"/>
                <a:cs typeface="+mj-cs"/>
              </a:rPr>
              <a:t>Art Teacher/Language Arts Teacher- </a:t>
            </a:r>
            <a:r>
              <a:rPr lang="en-US" sz="1000" i="1" dirty="0">
                <a:latin typeface="+mj-lt"/>
                <a:ea typeface="+mj-ea"/>
                <a:cs typeface="+mj-cs"/>
              </a:rPr>
              <a:t>Merced City School District - Hoover Middle School - 800 East 26th Street - Merced, CA - (209) 385-6631- August 2003 to June 2008</a:t>
            </a:r>
          </a:p>
          <a:p>
            <a:pPr fontAlgn="auto">
              <a:spcAft>
                <a:spcPts val="0"/>
              </a:spcAft>
              <a:defRPr/>
            </a:pPr>
            <a:endParaRPr lang="en-US" sz="1000" i="1" dirty="0">
              <a:latin typeface="+mj-lt"/>
              <a:ea typeface="+mj-ea"/>
              <a:cs typeface="+mj-cs"/>
            </a:endParaRP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Developed art curriculum for 7th and 8th graders based on California State Standards</a:t>
            </a:r>
          </a:p>
          <a:p>
            <a:pPr lvl="1" fontAlgn="auto">
              <a:spcAft>
                <a:spcPts val="0"/>
              </a:spcAft>
              <a:defRPr/>
            </a:pPr>
            <a:r>
              <a:rPr lang="en-US" sz="1000" i="1" dirty="0">
                <a:latin typeface="+mj-lt"/>
                <a:ea typeface="+mj-ea"/>
                <a:cs typeface="+mj-cs"/>
              </a:rPr>
              <a:t>- Started and run an art club for 7th and 8th graders</a:t>
            </a:r>
          </a:p>
          <a:p>
            <a:pPr fontAlgn="auto">
              <a:spcAft>
                <a:spcPts val="0"/>
              </a:spcAft>
              <a:defRPr/>
            </a:pPr>
            <a:endParaRPr lang="en-US" sz="1000" i="1" dirty="0">
              <a:latin typeface="+mj-lt"/>
              <a:ea typeface="+mj-ea"/>
              <a:cs typeface="+mj-cs"/>
            </a:endParaRPr>
          </a:p>
          <a:p>
            <a:pPr fontAlgn="auto">
              <a:spcAft>
                <a:spcPts val="0"/>
              </a:spcAft>
              <a:defRPr/>
            </a:pPr>
            <a:r>
              <a:rPr lang="en-US" sz="1000" b="1" i="1" dirty="0">
                <a:latin typeface="+mj-lt"/>
                <a:ea typeface="+mj-ea"/>
                <a:cs typeface="+mj-cs"/>
              </a:rPr>
              <a:t>Art Director - </a:t>
            </a:r>
            <a:r>
              <a:rPr lang="en-US" sz="1000" i="1" dirty="0">
                <a:latin typeface="+mj-lt"/>
                <a:ea typeface="+mj-ea"/>
                <a:cs typeface="+mj-cs"/>
              </a:rPr>
              <a:t>On Target Marketing/Image Masters - 429 Grogan Avenue n Merced, CA - (209) 723-1165</a:t>
            </a:r>
          </a:p>
          <a:p>
            <a:pPr fontAlgn="auto">
              <a:spcAft>
                <a:spcPts val="0"/>
              </a:spcAft>
              <a:defRPr/>
            </a:pPr>
            <a:r>
              <a:rPr lang="en-US" sz="1000" i="1" dirty="0">
                <a:latin typeface="+mj-lt"/>
                <a:ea typeface="+mj-ea"/>
                <a:cs typeface="+mj-cs"/>
              </a:rPr>
              <a:t>September 1988 to August 2003</a:t>
            </a:r>
          </a:p>
          <a:p>
            <a:pPr fontAlgn="auto">
              <a:spcAft>
                <a:spcPts val="0"/>
              </a:spcAft>
              <a:defRPr/>
            </a:pPr>
            <a:endParaRPr lang="en-US" sz="1000" i="1" dirty="0">
              <a:latin typeface="+mj-lt"/>
              <a:ea typeface="+mj-ea"/>
              <a:cs typeface="+mj-cs"/>
            </a:endParaRP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Designed logos, brochures, ads, billboards, web sites, posters, presentation folders, magazines, newsletters, newspapers, t-shirts and more</a:t>
            </a:r>
          </a:p>
          <a:p>
            <a:pPr lvl="1" fontAlgn="auto">
              <a:spcAft>
                <a:spcPts val="0"/>
              </a:spcAft>
              <a:defRPr/>
            </a:pPr>
            <a:r>
              <a:rPr lang="en-US" sz="1000" i="1" dirty="0">
                <a:latin typeface="+mj-lt"/>
                <a:ea typeface="+mj-ea"/>
                <a:cs typeface="+mj-cs"/>
              </a:rPr>
              <a:t>- Supervised and trained the graphic designers who worked with me</a:t>
            </a:r>
          </a:p>
          <a:p>
            <a:pPr lvl="1" fontAlgn="auto">
              <a:spcAft>
                <a:spcPts val="0"/>
              </a:spcAft>
              <a:buFontTx/>
              <a:buChar char="-"/>
              <a:defRPr/>
            </a:pPr>
            <a:r>
              <a:rPr lang="en-US" sz="1000" i="1" dirty="0">
                <a:latin typeface="+mj-lt"/>
                <a:ea typeface="+mj-ea"/>
                <a:cs typeface="+mj-cs"/>
              </a:rPr>
              <a:t>Worked with the following computer programs: Adobe Illustrator, Quark Xpress, Adobe Photoshop, Adobe Pagemaker, Adobe GoLive, and Adobe Streamline</a:t>
            </a:r>
            <a:br>
              <a:rPr lang="en-US" sz="1000" i="1" dirty="0">
                <a:latin typeface="+mj-lt"/>
                <a:ea typeface="+mj-ea"/>
                <a:cs typeface="+mj-cs"/>
              </a:rPr>
            </a:br>
            <a:endParaRPr lang="en-US" sz="1000" i="1" dirty="0">
              <a:solidFill>
                <a:schemeClr val="accent5"/>
              </a:solidFill>
              <a:latin typeface="+mj-lt"/>
              <a:ea typeface="+mj-ea"/>
              <a:cs typeface="+mj-cs"/>
            </a:endParaRPr>
          </a:p>
          <a:p>
            <a:pPr fontAlgn="auto">
              <a:spcAft>
                <a:spcPts val="0"/>
              </a:spcAft>
              <a:defRPr/>
            </a:pPr>
            <a:r>
              <a:rPr lang="en-US" sz="1000" i="1" dirty="0">
                <a:solidFill>
                  <a:schemeClr val="accent5"/>
                </a:solidFill>
                <a:latin typeface="+mj-lt"/>
                <a:ea typeface="+mj-ea"/>
                <a:cs typeface="+mj-cs"/>
              </a:rPr>
              <a:t>Education</a:t>
            </a:r>
          </a:p>
          <a:p>
            <a:pPr fontAlgn="auto">
              <a:spcAft>
                <a:spcPts val="0"/>
              </a:spcAft>
              <a:defRPr/>
            </a:pPr>
            <a:r>
              <a:rPr lang="en-US" sz="1000" i="1" dirty="0">
                <a:solidFill>
                  <a:schemeClr val="accent5"/>
                </a:solidFill>
                <a:latin typeface="+mj-lt"/>
                <a:ea typeface="+mj-ea"/>
                <a:cs typeface="+mj-cs"/>
              </a:rPr>
              <a:t>Multiple Subjects CLAD Credential with supplementary authorization in Art</a:t>
            </a:r>
          </a:p>
          <a:p>
            <a:pPr lvl="1" fontAlgn="auto">
              <a:spcAft>
                <a:spcPts val="0"/>
              </a:spcAft>
              <a:defRPr/>
            </a:pPr>
            <a:r>
              <a:rPr lang="en-US" sz="1000" i="1" dirty="0">
                <a:solidFill>
                  <a:schemeClr val="accent5"/>
                </a:solidFill>
                <a:latin typeface="+mj-lt"/>
                <a:ea typeface="+mj-ea"/>
                <a:cs typeface="+mj-cs"/>
              </a:rPr>
              <a:t>May 2003 - California State University Stanislaus - Turlock, California - Credential Program Grade Point Average 4.0</a:t>
            </a:r>
          </a:p>
          <a:p>
            <a:pPr lvl="1" fontAlgn="auto">
              <a:spcAft>
                <a:spcPts val="0"/>
              </a:spcAft>
              <a:buFontTx/>
              <a:buChar char="-"/>
              <a:defRPr/>
            </a:pPr>
            <a:r>
              <a:rPr lang="en-US" sz="1000" i="1" dirty="0">
                <a:solidFill>
                  <a:schemeClr val="accent5"/>
                </a:solidFill>
                <a:latin typeface="+mj-lt"/>
                <a:ea typeface="+mj-ea"/>
                <a:cs typeface="+mj-cs"/>
              </a:rPr>
              <a:t>Currently pursuing a Administrative Credential and Masters in Education</a:t>
            </a:r>
          </a:p>
          <a:p>
            <a:pPr fontAlgn="auto">
              <a:spcAft>
                <a:spcPts val="0"/>
              </a:spcAft>
              <a:buFontTx/>
              <a:buChar char="-"/>
              <a:defRPr/>
            </a:pPr>
            <a:endParaRPr lang="en-US" sz="1000" i="1" dirty="0">
              <a:solidFill>
                <a:schemeClr val="accent5"/>
              </a:solidFill>
              <a:latin typeface="+mj-lt"/>
              <a:ea typeface="+mj-ea"/>
              <a:cs typeface="+mj-cs"/>
            </a:endParaRPr>
          </a:p>
          <a:p>
            <a:pPr fontAlgn="auto">
              <a:spcAft>
                <a:spcPts val="0"/>
              </a:spcAft>
              <a:buFontTx/>
              <a:buChar char="-"/>
              <a:defRPr/>
            </a:pPr>
            <a:r>
              <a:rPr lang="en-US" sz="1000" i="1" dirty="0">
                <a:solidFill>
                  <a:schemeClr val="accent5"/>
                </a:solidFill>
                <a:latin typeface="+mj-lt"/>
                <a:ea typeface="+mj-ea"/>
                <a:cs typeface="+mj-cs"/>
              </a:rPr>
              <a:t>Bachelors of Arts Degree in Art</a:t>
            </a:r>
          </a:p>
          <a:p>
            <a:pPr lvl="1" fontAlgn="auto">
              <a:spcAft>
                <a:spcPts val="0"/>
              </a:spcAft>
              <a:buFontTx/>
              <a:buChar char="-"/>
              <a:defRPr/>
            </a:pPr>
            <a:r>
              <a:rPr lang="en-US" sz="1000" i="1" dirty="0">
                <a:solidFill>
                  <a:schemeClr val="accent5"/>
                </a:solidFill>
                <a:latin typeface="+mj-lt"/>
                <a:ea typeface="+mj-ea"/>
                <a:cs typeface="+mj-cs"/>
              </a:rPr>
              <a:t>December 1987 - California State University Long Beach - Long Beach, California</a:t>
            </a:r>
            <a:endParaRPr lang="en-US" sz="1000" i="1" dirty="0">
              <a:solidFill>
                <a:schemeClr val="accent5"/>
              </a:solidFill>
              <a:latin typeface="+mj-lt"/>
              <a:ea typeface="+mj-ea"/>
              <a:cs typeface="+mj-cs"/>
            </a:endParaRPr>
          </a:p>
        </p:txBody>
      </p:sp>
      <p:sp>
        <p:nvSpPr>
          <p:cNvPr id="5" name="TextBox 4"/>
          <p:cNvSpPr txBox="1"/>
          <p:nvPr/>
        </p:nvSpPr>
        <p:spPr>
          <a:xfrm>
            <a:off x="0" y="0"/>
            <a:ext cx="2678113" cy="461963"/>
          </a:xfrm>
          <a:prstGeom prst="rect">
            <a:avLst/>
          </a:prstGeom>
          <a:solidFill>
            <a:schemeClr val="accent5"/>
          </a:solidFill>
        </p:spPr>
        <p:txBody>
          <a:bodyPr wrap="none">
            <a:spAutoFit/>
          </a:bodyPr>
          <a:lstStyle/>
          <a:p>
            <a:pPr>
              <a:defRPr/>
            </a:pPr>
            <a:r>
              <a:rPr lang="en-US" dirty="0">
                <a:cs typeface="+mn-cs"/>
              </a:rPr>
              <a:t>Example of Resume</a:t>
            </a: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ipe(down)">
                                      <p:cBhvr>
                                        <p:cTn id="33" dur="500"/>
                                        <p:tgtEl>
                                          <p:spTgt spid="4">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down)">
                                      <p:cBhvr>
                                        <p:cTn id="36" dur="500"/>
                                        <p:tgtEl>
                                          <p:spTgt spid="4">
                                            <p:txEl>
                                              <p:pRg st="8" end="8"/>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ipe(down)">
                                      <p:cBhvr>
                                        <p:cTn id="39" dur="500"/>
                                        <p:tgtEl>
                                          <p:spTgt spid="4">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wipe(down)">
                                      <p:cBhvr>
                                        <p:cTn id="44" dur="500"/>
                                        <p:tgtEl>
                                          <p:spTgt spid="4">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down)">
                                      <p:cBhvr>
                                        <p:cTn id="47" dur="500"/>
                                        <p:tgtEl>
                                          <p:spTgt spid="4">
                                            <p:txEl>
                                              <p:pRg st="13" end="13"/>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xEl>
                                              <p:pRg st="14" end="14"/>
                                            </p:txEl>
                                          </p:spTgt>
                                        </p:tgtEl>
                                        <p:attrNameLst>
                                          <p:attrName>style.visibility</p:attrName>
                                        </p:attrNameLst>
                                      </p:cBhvr>
                                      <p:to>
                                        <p:strVal val="visible"/>
                                      </p:to>
                                    </p:set>
                                    <p:animEffect transition="in" filter="wipe(down)">
                                      <p:cBhvr>
                                        <p:cTn id="50" dur="500"/>
                                        <p:tgtEl>
                                          <p:spTgt spid="4">
                                            <p:txEl>
                                              <p:pRg st="14" end="14"/>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txEl>
                                              <p:pRg st="15" end="15"/>
                                            </p:txEl>
                                          </p:spTgt>
                                        </p:tgtEl>
                                        <p:attrNameLst>
                                          <p:attrName>style.visibility</p:attrName>
                                        </p:attrNameLst>
                                      </p:cBhvr>
                                      <p:to>
                                        <p:strVal val="visible"/>
                                      </p:to>
                                    </p:set>
                                    <p:animEffect transition="in" filter="wipe(down)">
                                      <p:cBhvr>
                                        <p:cTn id="53" dur="500"/>
                                        <p:tgtEl>
                                          <p:spTgt spid="4">
                                            <p:txEl>
                                              <p:pRg st="15" end="1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wipe(down)">
                                      <p:cBhvr>
                                        <p:cTn id="58" dur="500"/>
                                        <p:tgtEl>
                                          <p:spTgt spid="4">
                                            <p:txEl>
                                              <p:pRg st="17" end="1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18" end="18"/>
                                            </p:txEl>
                                          </p:spTgt>
                                        </p:tgtEl>
                                        <p:attrNameLst>
                                          <p:attrName>style.visibility</p:attrName>
                                        </p:attrNameLst>
                                      </p:cBhvr>
                                      <p:to>
                                        <p:strVal val="visible"/>
                                      </p:to>
                                    </p:set>
                                    <p:animEffect transition="in" filter="wipe(down)">
                                      <p:cBhvr>
                                        <p:cTn id="63" dur="500"/>
                                        <p:tgtEl>
                                          <p:spTgt spid="4">
                                            <p:txEl>
                                              <p:pRg st="18" end="18"/>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
                                            <p:txEl>
                                              <p:pRg st="20" end="20"/>
                                            </p:txEl>
                                          </p:spTgt>
                                        </p:tgtEl>
                                        <p:attrNameLst>
                                          <p:attrName>style.visibility</p:attrName>
                                        </p:attrNameLst>
                                      </p:cBhvr>
                                      <p:to>
                                        <p:strVal val="visible"/>
                                      </p:to>
                                    </p:set>
                                    <p:animEffect transition="in" filter="wipe(down)">
                                      <p:cBhvr>
                                        <p:cTn id="66" dur="500"/>
                                        <p:tgtEl>
                                          <p:spTgt spid="4">
                                            <p:txEl>
                                              <p:pRg st="20" end="20"/>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
                                            <p:txEl>
                                              <p:pRg st="21" end="21"/>
                                            </p:txEl>
                                          </p:spTgt>
                                        </p:tgtEl>
                                        <p:attrNameLst>
                                          <p:attrName>style.visibility</p:attrName>
                                        </p:attrNameLst>
                                      </p:cBhvr>
                                      <p:to>
                                        <p:strVal val="visible"/>
                                      </p:to>
                                    </p:set>
                                    <p:animEffect transition="in" filter="wipe(down)">
                                      <p:cBhvr>
                                        <p:cTn id="69" dur="500"/>
                                        <p:tgtEl>
                                          <p:spTgt spid="4">
                                            <p:txEl>
                                              <p:pRg st="21" end="21"/>
                                            </p:tx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
                                            <p:txEl>
                                              <p:pRg st="22" end="22"/>
                                            </p:txEl>
                                          </p:spTgt>
                                        </p:tgtEl>
                                        <p:attrNameLst>
                                          <p:attrName>style.visibility</p:attrName>
                                        </p:attrNameLst>
                                      </p:cBhvr>
                                      <p:to>
                                        <p:strVal val="visible"/>
                                      </p:to>
                                    </p:set>
                                    <p:animEffect transition="in" filter="wipe(down)">
                                      <p:cBhvr>
                                        <p:cTn id="72" dur="500"/>
                                        <p:tgtEl>
                                          <p:spTgt spid="4">
                                            <p:txEl>
                                              <p:pRg st="22" end="22"/>
                                            </p:tx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
                                            <p:txEl>
                                              <p:pRg st="23" end="23"/>
                                            </p:txEl>
                                          </p:spTgt>
                                        </p:tgtEl>
                                        <p:attrNameLst>
                                          <p:attrName>style.visibility</p:attrName>
                                        </p:attrNameLst>
                                      </p:cBhvr>
                                      <p:to>
                                        <p:strVal val="visible"/>
                                      </p:to>
                                    </p:set>
                                    <p:animEffect transition="in" filter="wipe(down)">
                                      <p:cBhvr>
                                        <p:cTn id="75" dur="500"/>
                                        <p:tgtEl>
                                          <p:spTgt spid="4">
                                            <p:txEl>
                                              <p:pRg st="23" end="2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
                                            <p:txEl>
                                              <p:pRg st="24" end="24"/>
                                            </p:txEl>
                                          </p:spTgt>
                                        </p:tgtEl>
                                        <p:attrNameLst>
                                          <p:attrName>style.visibility</p:attrName>
                                        </p:attrNameLst>
                                      </p:cBhvr>
                                      <p:to>
                                        <p:strVal val="visible"/>
                                      </p:to>
                                    </p:set>
                                    <p:animEffect transition="in" filter="wipe(down)">
                                      <p:cBhvr>
                                        <p:cTn id="80" dur="500"/>
                                        <p:tgtEl>
                                          <p:spTgt spid="4">
                                            <p:txEl>
                                              <p:pRg st="24" end="2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
                                            <p:txEl>
                                              <p:pRg st="25" end="25"/>
                                            </p:txEl>
                                          </p:spTgt>
                                        </p:tgtEl>
                                        <p:attrNameLst>
                                          <p:attrName>style.visibility</p:attrName>
                                        </p:attrNameLst>
                                      </p:cBhvr>
                                      <p:to>
                                        <p:strVal val="visible"/>
                                      </p:to>
                                    </p:set>
                                    <p:animEffect transition="in" filter="wipe(down)">
                                      <p:cBhvr>
                                        <p:cTn id="85" dur="500"/>
                                        <p:tgtEl>
                                          <p:spTgt spid="4">
                                            <p:txEl>
                                              <p:pRg st="25" end="25"/>
                                            </p:tx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
                                            <p:txEl>
                                              <p:pRg st="26" end="26"/>
                                            </p:txEl>
                                          </p:spTgt>
                                        </p:tgtEl>
                                        <p:attrNameLst>
                                          <p:attrName>style.visibility</p:attrName>
                                        </p:attrNameLst>
                                      </p:cBhvr>
                                      <p:to>
                                        <p:strVal val="visible"/>
                                      </p:to>
                                    </p:set>
                                    <p:animEffect transition="in" filter="wipe(down)">
                                      <p:cBhvr>
                                        <p:cTn id="88" dur="500"/>
                                        <p:tgtEl>
                                          <p:spTgt spid="4">
                                            <p:txEl>
                                              <p:pRg st="26" end="26"/>
                                            </p:txEl>
                                          </p:spTgt>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
                                            <p:txEl>
                                              <p:pRg st="27" end="27"/>
                                            </p:txEl>
                                          </p:spTgt>
                                        </p:tgtEl>
                                        <p:attrNameLst>
                                          <p:attrName>style.visibility</p:attrName>
                                        </p:attrNameLst>
                                      </p:cBhvr>
                                      <p:to>
                                        <p:strVal val="visible"/>
                                      </p:to>
                                    </p:set>
                                    <p:animEffect transition="in" filter="wipe(down)">
                                      <p:cBhvr>
                                        <p:cTn id="91" dur="500"/>
                                        <p:tgtEl>
                                          <p:spTgt spid="4">
                                            <p:txEl>
                                              <p:pRg st="27" end="2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
                                            <p:txEl>
                                              <p:pRg st="29" end="29"/>
                                            </p:txEl>
                                          </p:spTgt>
                                        </p:tgtEl>
                                        <p:attrNameLst>
                                          <p:attrName>style.visibility</p:attrName>
                                        </p:attrNameLst>
                                      </p:cBhvr>
                                      <p:to>
                                        <p:strVal val="visible"/>
                                      </p:to>
                                    </p:set>
                                    <p:animEffect transition="in" filter="wipe(down)">
                                      <p:cBhvr>
                                        <p:cTn id="96" dur="500"/>
                                        <p:tgtEl>
                                          <p:spTgt spid="4">
                                            <p:txEl>
                                              <p:pRg st="29" end="29"/>
                                            </p:txEl>
                                          </p:spTgt>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
                                            <p:txEl>
                                              <p:pRg st="30" end="30"/>
                                            </p:txEl>
                                          </p:spTgt>
                                        </p:tgtEl>
                                        <p:attrNameLst>
                                          <p:attrName>style.visibility</p:attrName>
                                        </p:attrNameLst>
                                      </p:cBhvr>
                                      <p:to>
                                        <p:strVal val="visible"/>
                                      </p:to>
                                    </p:set>
                                    <p:animEffect transition="in" filter="wipe(down)">
                                      <p:cBhvr>
                                        <p:cTn id="99" dur="500"/>
                                        <p:tgtEl>
                                          <p:spTgt spid="4">
                                            <p:txEl>
                                              <p:pRg st="3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fontScale="70000" lnSpcReduction="20000"/>
          </a:bodyPr>
          <a:lstStyle/>
          <a:p>
            <a:pPr marL="420624" indent="-384048" fontAlgn="auto">
              <a:spcAft>
                <a:spcPts val="0"/>
              </a:spcAft>
              <a:buFont typeface="Wingdings 2"/>
              <a:buChar char=""/>
              <a:defRPr/>
            </a:pPr>
            <a:r>
              <a:rPr lang="en-US" dirty="0" smtClean="0"/>
              <a:t>This is where you can list any special, job-related skills you may have. You can tailor this list to fit the needs of the position for which you're applying, or simply change the order of the list to present your most valuable skills first. </a:t>
            </a:r>
          </a:p>
          <a:p>
            <a:pPr marL="420624" indent="-384048" fontAlgn="auto">
              <a:spcAft>
                <a:spcPts val="0"/>
              </a:spcAft>
              <a:buFont typeface="Wingdings 2"/>
              <a:buChar char=""/>
              <a:defRPr/>
            </a:pPr>
            <a:r>
              <a:rPr lang="en-US" dirty="0" smtClean="0"/>
              <a:t>What computer programs do you know?</a:t>
            </a:r>
          </a:p>
          <a:p>
            <a:pPr marL="420624" indent="-384048" fontAlgn="auto">
              <a:spcAft>
                <a:spcPts val="0"/>
              </a:spcAft>
              <a:buFont typeface="Wingdings 2"/>
              <a:buChar char=""/>
              <a:defRPr/>
            </a:pPr>
            <a:r>
              <a:rPr lang="en-US" dirty="0" smtClean="0"/>
              <a:t> Are you familiar with both Mac and PC? </a:t>
            </a:r>
          </a:p>
          <a:p>
            <a:pPr marL="420624" indent="-384048" fontAlgn="auto">
              <a:spcAft>
                <a:spcPts val="0"/>
              </a:spcAft>
              <a:buFont typeface="Wingdings 2"/>
              <a:buChar char=""/>
              <a:defRPr/>
            </a:pPr>
            <a:r>
              <a:rPr lang="en-US" dirty="0" smtClean="0"/>
              <a:t>Are you bilingual? </a:t>
            </a:r>
          </a:p>
          <a:p>
            <a:pPr marL="420624" indent="-384048" fontAlgn="auto">
              <a:spcAft>
                <a:spcPts val="0"/>
              </a:spcAft>
              <a:buFont typeface="Wingdings 2"/>
              <a:buChar char=""/>
              <a:defRPr/>
            </a:pPr>
            <a:r>
              <a:rPr lang="en-US" dirty="0" smtClean="0"/>
              <a:t>What presentation equipment have you used?</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NOTE: You can list your skills in a separate section or with each job in your work experience area.  If you don’t have very much work experience it’s important that you list the skills you have.  </a:t>
            </a:r>
          </a:p>
        </p:txBody>
      </p:sp>
      <p:sp>
        <p:nvSpPr>
          <p:cNvPr id="5" name="Rectangle 2"/>
          <p:cNvSpPr txBox="1">
            <a:spLocks noChangeArrowheads="1"/>
          </p:cNvSpPr>
          <p:nvPr/>
        </p:nvSpPr>
        <p:spPr>
          <a:xfrm>
            <a:off x="342900" y="685800"/>
            <a:ext cx="6515100" cy="762000"/>
          </a:xfrm>
          <a:prstGeom prst="rect">
            <a:avLst/>
          </a:prstGeom>
          <a:solidFill>
            <a:schemeClr val="accent4"/>
          </a:solidFill>
        </p:spPr>
        <p:txBody>
          <a:bodyPr lIns="45720" rIns="45720" anchor="ctr">
            <a:normAutofit fontScale="97500" lnSpcReduction="10000"/>
          </a:bodyPr>
          <a:lstStyle/>
          <a:p>
            <a:pPr fontAlgn="auto">
              <a:spcAft>
                <a:spcPts val="0"/>
              </a:spcAft>
              <a:defRPr/>
            </a:pPr>
            <a:r>
              <a:rPr lang="en-US" sz="4600" b="1" dirty="0">
                <a:latin typeface="+mj-lt"/>
                <a:ea typeface="+mj-ea"/>
                <a:cs typeface="+mj-cs"/>
              </a:rPr>
              <a:t> Skills</a:t>
            </a:r>
            <a:endParaRPr lang="en-US" sz="46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down)">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531">
                                            <p:txEl>
                                              <p:pRg st="6" end="6"/>
                                            </p:txEl>
                                          </p:spTgt>
                                        </p:tgtEl>
                                        <p:attrNameLst>
                                          <p:attrName>style.visibility</p:attrName>
                                        </p:attrNameLst>
                                      </p:cBhvr>
                                      <p:to>
                                        <p:strVal val="visible"/>
                                      </p:to>
                                    </p:set>
                                    <p:animEffect transition="in" filter="wipe(down)">
                                      <p:cBhvr>
                                        <p:cTn id="32"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029200" y="381000"/>
            <a:ext cx="1562100" cy="990600"/>
          </a:xfrm>
        </p:spPr>
        <p:txBody>
          <a:bodyPr/>
          <a:lstStyle/>
          <a:p>
            <a:r>
              <a:rPr lang="en-US" sz="1000" smtClean="0"/>
              <a:t>Jane Doe</a:t>
            </a:r>
            <a:br>
              <a:rPr lang="en-US" sz="1000" smtClean="0"/>
            </a:br>
            <a:r>
              <a:rPr lang="en-US" sz="1000" smtClean="0"/>
              <a:t>1234 6</a:t>
            </a:r>
            <a:r>
              <a:rPr lang="en-US" sz="1000" baseline="30000" smtClean="0"/>
              <a:t>th</a:t>
            </a:r>
            <a:r>
              <a:rPr lang="en-US" sz="1000" smtClean="0"/>
              <a:t> Street</a:t>
            </a:r>
            <a:br>
              <a:rPr lang="en-US" sz="1000" smtClean="0"/>
            </a:br>
            <a:r>
              <a:rPr lang="en-US" sz="1000" smtClean="0"/>
              <a:t>Merced, CA  95340</a:t>
            </a:r>
            <a:br>
              <a:rPr lang="en-US" sz="1000" smtClean="0"/>
            </a:br>
            <a:r>
              <a:rPr lang="en-US" sz="1000" smtClean="0"/>
              <a:t>Cell (209)742-3456</a:t>
            </a:r>
            <a:br>
              <a:rPr lang="en-US" sz="1000" smtClean="0"/>
            </a:br>
            <a:r>
              <a:rPr lang="en-US" sz="1000" smtClean="0"/>
              <a:t>Home (209) 888-4856</a:t>
            </a:r>
            <a:br>
              <a:rPr lang="en-US" sz="1000" smtClean="0"/>
            </a:br>
            <a:r>
              <a:rPr lang="en-US" sz="1000" smtClean="0"/>
              <a:t>jdoe@smartcookie.com</a:t>
            </a:r>
          </a:p>
        </p:txBody>
      </p:sp>
      <p:sp>
        <p:nvSpPr>
          <p:cNvPr id="4" name="Rectangle 2"/>
          <p:cNvSpPr txBox="1">
            <a:spLocks noChangeArrowheads="1"/>
          </p:cNvSpPr>
          <p:nvPr/>
        </p:nvSpPr>
        <p:spPr>
          <a:xfrm>
            <a:off x="381000" y="990600"/>
            <a:ext cx="6248400" cy="7620000"/>
          </a:xfrm>
          <a:prstGeom prst="rect">
            <a:avLst/>
          </a:prstGeom>
          <a:ln w="6350" cap="rnd">
            <a:noFill/>
          </a:ln>
        </p:spPr>
        <p:txBody>
          <a:bodyPr/>
          <a:lstStyle/>
          <a:p>
            <a:pPr fontAlgn="auto">
              <a:spcAft>
                <a:spcPts val="0"/>
              </a:spcAft>
              <a:defRPr/>
            </a:pPr>
            <a:r>
              <a:rPr lang="en-US" sz="1000" b="1" dirty="0">
                <a:latin typeface="+mj-lt"/>
                <a:ea typeface="+mj-ea"/>
                <a:cs typeface="+mj-cs"/>
              </a:rPr>
              <a:t>Objective:</a:t>
            </a:r>
          </a:p>
          <a:p>
            <a:pPr fontAlgn="auto">
              <a:spcAft>
                <a:spcPts val="0"/>
              </a:spcAft>
              <a:defRPr/>
            </a:pPr>
            <a:r>
              <a:rPr lang="en-US" sz="1000" i="1" dirty="0">
                <a:latin typeface="+mj-lt"/>
                <a:ea typeface="+mj-ea"/>
                <a:cs typeface="+mj-cs"/>
              </a:rPr>
              <a:t>To attain a job teaching art where I can help students to flourish in the </a:t>
            </a:r>
          </a:p>
          <a:p>
            <a:pPr fontAlgn="auto">
              <a:spcAft>
                <a:spcPts val="0"/>
              </a:spcAft>
              <a:defRPr/>
            </a:pPr>
            <a:r>
              <a:rPr lang="en-US" sz="1000" i="1" dirty="0">
                <a:latin typeface="+mj-lt"/>
                <a:ea typeface="+mj-ea"/>
                <a:cs typeface="+mj-cs"/>
              </a:rPr>
              <a:t>arts field and build a contemporary digital arts program</a:t>
            </a:r>
          </a:p>
          <a:p>
            <a:pPr fontAlgn="auto">
              <a:spcAft>
                <a:spcPts val="0"/>
              </a:spcAft>
              <a:defRPr/>
            </a:pPr>
            <a:endParaRPr lang="en-US" sz="1000" i="1" dirty="0">
              <a:latin typeface="+mj-lt"/>
              <a:ea typeface="+mj-ea"/>
              <a:cs typeface="+mj-cs"/>
            </a:endParaRPr>
          </a:p>
          <a:p>
            <a:pPr fontAlgn="auto">
              <a:spcAft>
                <a:spcPts val="0"/>
              </a:spcAft>
              <a:defRPr/>
            </a:pPr>
            <a:r>
              <a:rPr lang="en-US" sz="1000" b="1" dirty="0">
                <a:latin typeface="+mj-lt"/>
                <a:ea typeface="+mj-ea"/>
                <a:cs typeface="+mj-cs"/>
              </a:rPr>
              <a:t>Work Experience</a:t>
            </a:r>
            <a:endParaRPr lang="en-US" sz="1000" b="1" i="1" dirty="0">
              <a:latin typeface="+mj-lt"/>
              <a:ea typeface="+mj-ea"/>
              <a:cs typeface="+mj-cs"/>
            </a:endParaRPr>
          </a:p>
          <a:p>
            <a:pPr fontAlgn="auto">
              <a:spcAft>
                <a:spcPts val="0"/>
              </a:spcAft>
              <a:defRPr/>
            </a:pPr>
            <a:r>
              <a:rPr lang="en-US" sz="1000" b="1" i="1" dirty="0">
                <a:latin typeface="+mj-lt"/>
                <a:ea typeface="+mj-ea"/>
                <a:cs typeface="+mj-cs"/>
              </a:rPr>
              <a:t>Art Teacher - </a:t>
            </a:r>
            <a:r>
              <a:rPr lang="en-US" sz="1000" i="1" dirty="0">
                <a:latin typeface="+mj-lt"/>
                <a:ea typeface="+mj-ea"/>
                <a:cs typeface="+mj-cs"/>
              </a:rPr>
              <a:t>Merced Union High School District - Merced High School - 200 East Olive Avenue - Merced, CA  95348 - August 2008 to Current</a:t>
            </a: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Teach Art 1, 3 , 4 and AP  Studio Art  </a:t>
            </a:r>
          </a:p>
          <a:p>
            <a:pPr lvl="1" fontAlgn="auto">
              <a:spcAft>
                <a:spcPts val="0"/>
              </a:spcAft>
              <a:defRPr/>
            </a:pPr>
            <a:r>
              <a:rPr lang="en-US" sz="1000" i="1" dirty="0">
                <a:latin typeface="+mj-lt"/>
                <a:ea typeface="+mj-ea"/>
                <a:cs typeface="+mj-cs"/>
              </a:rPr>
              <a:t>- Develop art and computer graphics curriculum based on California State Standards</a:t>
            </a:r>
          </a:p>
          <a:p>
            <a:pPr lvl="1" fontAlgn="auto">
              <a:spcAft>
                <a:spcPts val="0"/>
              </a:spcAft>
              <a:defRPr/>
            </a:pPr>
            <a:r>
              <a:rPr lang="en-US" sz="1000" i="1" dirty="0">
                <a:latin typeface="+mj-lt"/>
                <a:ea typeface="+mj-ea"/>
                <a:cs typeface="+mj-cs"/>
              </a:rPr>
              <a:t>- Coordinate major art exhibits for advanced students</a:t>
            </a:r>
          </a:p>
          <a:p>
            <a:pPr fontAlgn="auto">
              <a:spcAft>
                <a:spcPts val="0"/>
              </a:spcAft>
              <a:defRPr/>
            </a:pPr>
            <a:endParaRPr lang="en-US" sz="1000" i="1" dirty="0">
              <a:latin typeface="+mj-lt"/>
              <a:ea typeface="+mj-ea"/>
              <a:cs typeface="+mj-cs"/>
            </a:endParaRPr>
          </a:p>
          <a:p>
            <a:pPr fontAlgn="auto">
              <a:spcAft>
                <a:spcPts val="0"/>
              </a:spcAft>
              <a:defRPr/>
            </a:pPr>
            <a:r>
              <a:rPr lang="en-US" sz="1000" b="1" i="1" dirty="0">
                <a:latin typeface="+mj-lt"/>
                <a:ea typeface="+mj-ea"/>
                <a:cs typeface="+mj-cs"/>
              </a:rPr>
              <a:t>Art Teacher/Language Arts Teacher- </a:t>
            </a:r>
            <a:r>
              <a:rPr lang="en-US" sz="1000" i="1" dirty="0">
                <a:latin typeface="+mj-lt"/>
                <a:ea typeface="+mj-ea"/>
                <a:cs typeface="+mj-cs"/>
              </a:rPr>
              <a:t>Merced City School District - Hoover Middle School - 800 East 26th Street - Merced, CA - (209) 385-6631- August 2003 to June 2008</a:t>
            </a:r>
          </a:p>
          <a:p>
            <a:pPr fontAlgn="auto">
              <a:spcAft>
                <a:spcPts val="0"/>
              </a:spcAft>
              <a:defRPr/>
            </a:pPr>
            <a:endParaRPr lang="en-US" sz="1000" i="1" dirty="0">
              <a:latin typeface="+mj-lt"/>
              <a:ea typeface="+mj-ea"/>
              <a:cs typeface="+mj-cs"/>
            </a:endParaRP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solidFill>
                  <a:schemeClr val="accent4"/>
                </a:solidFill>
                <a:latin typeface="+mj-lt"/>
                <a:ea typeface="+mj-ea"/>
                <a:cs typeface="+mj-cs"/>
              </a:rPr>
              <a:t>- Developed art curriculum for 7th and 8th graders based on California State Standards</a:t>
            </a:r>
          </a:p>
          <a:p>
            <a:pPr lvl="1" fontAlgn="auto">
              <a:spcAft>
                <a:spcPts val="0"/>
              </a:spcAft>
              <a:defRPr/>
            </a:pPr>
            <a:r>
              <a:rPr lang="en-US" sz="1000" i="1" dirty="0">
                <a:latin typeface="+mj-lt"/>
                <a:ea typeface="+mj-ea"/>
                <a:cs typeface="+mj-cs"/>
              </a:rPr>
              <a:t>- Started and run an art club for 7th and 8th graders</a:t>
            </a:r>
          </a:p>
          <a:p>
            <a:pPr fontAlgn="auto">
              <a:spcAft>
                <a:spcPts val="0"/>
              </a:spcAft>
              <a:defRPr/>
            </a:pPr>
            <a:endParaRPr lang="en-US" sz="1000" i="1" dirty="0">
              <a:latin typeface="+mj-lt"/>
              <a:ea typeface="+mj-ea"/>
              <a:cs typeface="+mj-cs"/>
            </a:endParaRPr>
          </a:p>
          <a:p>
            <a:pPr fontAlgn="auto">
              <a:spcAft>
                <a:spcPts val="0"/>
              </a:spcAft>
              <a:defRPr/>
            </a:pPr>
            <a:r>
              <a:rPr lang="en-US" sz="1000" b="1" i="1" dirty="0">
                <a:latin typeface="+mj-lt"/>
                <a:ea typeface="+mj-ea"/>
                <a:cs typeface="+mj-cs"/>
              </a:rPr>
              <a:t>Art Director - </a:t>
            </a:r>
            <a:r>
              <a:rPr lang="en-US" sz="1000" i="1" dirty="0">
                <a:latin typeface="+mj-lt"/>
                <a:ea typeface="+mj-ea"/>
                <a:cs typeface="+mj-cs"/>
              </a:rPr>
              <a:t>On Target Marketing/Image Masters - 429 Grogan Avenue n Merced, CA - (209) 723-1165</a:t>
            </a:r>
          </a:p>
          <a:p>
            <a:pPr fontAlgn="auto">
              <a:spcAft>
                <a:spcPts val="0"/>
              </a:spcAft>
              <a:defRPr/>
            </a:pPr>
            <a:r>
              <a:rPr lang="en-US" sz="1000" i="1" dirty="0">
                <a:latin typeface="+mj-lt"/>
                <a:ea typeface="+mj-ea"/>
                <a:cs typeface="+mj-cs"/>
              </a:rPr>
              <a:t>September 1988 to August 2003</a:t>
            </a:r>
          </a:p>
          <a:p>
            <a:pPr fontAlgn="auto">
              <a:spcAft>
                <a:spcPts val="0"/>
              </a:spcAft>
              <a:defRPr/>
            </a:pPr>
            <a:endParaRPr lang="en-US" sz="1000" i="1" dirty="0">
              <a:latin typeface="+mj-lt"/>
              <a:ea typeface="+mj-ea"/>
              <a:cs typeface="+mj-cs"/>
            </a:endParaRP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Designed logos, brochures, ads, billboards, web sites, posters, presentation folders, magazines, newsletters, newspapers, t-shirts and more</a:t>
            </a:r>
          </a:p>
          <a:p>
            <a:pPr lvl="1" fontAlgn="auto">
              <a:spcAft>
                <a:spcPts val="0"/>
              </a:spcAft>
              <a:defRPr/>
            </a:pPr>
            <a:r>
              <a:rPr lang="en-US" sz="1000" i="1" dirty="0">
                <a:latin typeface="+mj-lt"/>
                <a:ea typeface="+mj-ea"/>
                <a:cs typeface="+mj-cs"/>
              </a:rPr>
              <a:t>- Supervised and trained the graphic designers who worked with me</a:t>
            </a:r>
          </a:p>
          <a:p>
            <a:pPr lvl="1" fontAlgn="auto">
              <a:spcAft>
                <a:spcPts val="0"/>
              </a:spcAft>
              <a:buFontTx/>
              <a:buChar char="-"/>
              <a:defRPr/>
            </a:pPr>
            <a:r>
              <a:rPr lang="en-US" sz="1000" i="1" dirty="0">
                <a:solidFill>
                  <a:schemeClr val="accent4"/>
                </a:solidFill>
                <a:latin typeface="+mj-lt"/>
                <a:ea typeface="+mj-ea"/>
                <a:cs typeface="+mj-cs"/>
              </a:rPr>
              <a:t>Worked with the following computer programs: Adobe Illustrator, Quark Xpress, Adobe Photoshop, Adobe Pagemaker, Adobe GoLive, and Adobe Streamline</a:t>
            </a:r>
            <a:br>
              <a:rPr lang="en-US" sz="1000" i="1" dirty="0">
                <a:solidFill>
                  <a:schemeClr val="accent4"/>
                </a:solidFill>
                <a:latin typeface="+mj-lt"/>
                <a:ea typeface="+mj-ea"/>
                <a:cs typeface="+mj-cs"/>
              </a:rPr>
            </a:br>
            <a:endParaRPr lang="en-US" sz="1000" i="1" dirty="0">
              <a:solidFill>
                <a:schemeClr val="accent4"/>
              </a:solidFill>
              <a:latin typeface="+mj-lt"/>
              <a:ea typeface="+mj-ea"/>
              <a:cs typeface="+mj-cs"/>
            </a:endParaRPr>
          </a:p>
          <a:p>
            <a:pPr fontAlgn="auto">
              <a:spcAft>
                <a:spcPts val="0"/>
              </a:spcAft>
              <a:defRPr/>
            </a:pPr>
            <a:r>
              <a:rPr lang="en-US" sz="1000" i="1" dirty="0">
                <a:latin typeface="+mj-lt"/>
                <a:ea typeface="+mj-ea"/>
                <a:cs typeface="+mj-cs"/>
              </a:rPr>
              <a:t>Education</a:t>
            </a:r>
          </a:p>
          <a:p>
            <a:pPr fontAlgn="auto">
              <a:spcAft>
                <a:spcPts val="0"/>
              </a:spcAft>
              <a:defRPr/>
            </a:pPr>
            <a:r>
              <a:rPr lang="en-US" sz="1000" i="1" dirty="0">
                <a:latin typeface="+mj-lt"/>
                <a:ea typeface="+mj-ea"/>
                <a:cs typeface="+mj-cs"/>
              </a:rPr>
              <a:t>Multiple Subjects CLAD Credential with supplementary authorization in Art</a:t>
            </a:r>
          </a:p>
          <a:p>
            <a:pPr lvl="1" fontAlgn="auto">
              <a:spcAft>
                <a:spcPts val="0"/>
              </a:spcAft>
              <a:defRPr/>
            </a:pPr>
            <a:r>
              <a:rPr lang="en-US" sz="1000" i="1" dirty="0">
                <a:latin typeface="+mj-lt"/>
                <a:ea typeface="+mj-ea"/>
                <a:cs typeface="+mj-cs"/>
              </a:rPr>
              <a:t>May 2003 - California State University Stanislaus - Turlock, California - Credential Program Grade Point Average 4.0</a:t>
            </a:r>
          </a:p>
          <a:p>
            <a:pPr lvl="1" fontAlgn="auto">
              <a:spcAft>
                <a:spcPts val="0"/>
              </a:spcAft>
              <a:buFontTx/>
              <a:buChar char="-"/>
              <a:defRPr/>
            </a:pPr>
            <a:r>
              <a:rPr lang="en-US" sz="1000" i="1" dirty="0">
                <a:latin typeface="+mj-lt"/>
                <a:ea typeface="+mj-ea"/>
                <a:cs typeface="+mj-cs"/>
              </a:rPr>
              <a:t>Currently pursuing a Administrative Credential and Masters in Education</a:t>
            </a:r>
          </a:p>
          <a:p>
            <a:pPr fontAlgn="auto">
              <a:spcAft>
                <a:spcPts val="0"/>
              </a:spcAft>
              <a:buFontTx/>
              <a:buChar char="-"/>
              <a:defRPr/>
            </a:pPr>
            <a:endParaRPr lang="en-US" sz="1000" i="1" dirty="0">
              <a:latin typeface="+mj-lt"/>
              <a:ea typeface="+mj-ea"/>
              <a:cs typeface="+mj-cs"/>
            </a:endParaRPr>
          </a:p>
          <a:p>
            <a:pPr fontAlgn="auto">
              <a:spcAft>
                <a:spcPts val="0"/>
              </a:spcAft>
              <a:buFontTx/>
              <a:buChar char="-"/>
              <a:defRPr/>
            </a:pPr>
            <a:r>
              <a:rPr lang="en-US" sz="1000" i="1" dirty="0">
                <a:latin typeface="+mj-lt"/>
                <a:ea typeface="+mj-ea"/>
                <a:cs typeface="+mj-cs"/>
              </a:rPr>
              <a:t>Bachelors of Arts Degree in Art</a:t>
            </a:r>
          </a:p>
          <a:p>
            <a:pPr lvl="1" fontAlgn="auto">
              <a:spcAft>
                <a:spcPts val="0"/>
              </a:spcAft>
              <a:buFontTx/>
              <a:buChar char="-"/>
              <a:defRPr/>
            </a:pPr>
            <a:r>
              <a:rPr lang="en-US" sz="1000" i="1" dirty="0">
                <a:latin typeface="+mj-lt"/>
                <a:ea typeface="+mj-ea"/>
                <a:cs typeface="+mj-cs"/>
              </a:rPr>
              <a:t>December 1987 - California State University Long Beach - Long Beach, California</a:t>
            </a:r>
            <a:endParaRPr lang="en-US" sz="1000" i="1" dirty="0">
              <a:latin typeface="+mj-lt"/>
              <a:ea typeface="+mj-ea"/>
              <a:cs typeface="+mj-cs"/>
            </a:endParaRPr>
          </a:p>
        </p:txBody>
      </p:sp>
      <p:sp>
        <p:nvSpPr>
          <p:cNvPr id="5" name="TextBox 4"/>
          <p:cNvSpPr txBox="1"/>
          <p:nvPr/>
        </p:nvSpPr>
        <p:spPr>
          <a:xfrm>
            <a:off x="1295400" y="6934200"/>
            <a:ext cx="5562600" cy="1570038"/>
          </a:xfrm>
          <a:prstGeom prst="rect">
            <a:avLst/>
          </a:prstGeom>
          <a:solidFill>
            <a:schemeClr val="accent4"/>
          </a:solidFill>
        </p:spPr>
        <p:txBody>
          <a:bodyPr>
            <a:spAutoFit/>
          </a:bodyPr>
          <a:lstStyle/>
          <a:p>
            <a:pPr>
              <a:defRPr/>
            </a:pPr>
            <a:r>
              <a:rPr lang="en-US" dirty="0">
                <a:solidFill>
                  <a:schemeClr val="bg1"/>
                </a:solidFill>
                <a:cs typeface="+mn-cs"/>
              </a:rPr>
              <a:t>You can see that I’ve added my skills under each of my jobs in the work experience section.  You can do it this way or list them separately.</a:t>
            </a:r>
            <a:endParaRPr lang="en-US" dirty="0">
              <a:solidFill>
                <a:schemeClr val="bg1"/>
              </a:solidFill>
              <a:cs typeface="+mn-cs"/>
            </a:endParaRPr>
          </a:p>
        </p:txBody>
      </p:sp>
      <p:sp>
        <p:nvSpPr>
          <p:cNvPr id="6" name="TextBox 5"/>
          <p:cNvSpPr txBox="1"/>
          <p:nvPr/>
        </p:nvSpPr>
        <p:spPr>
          <a:xfrm>
            <a:off x="0" y="0"/>
            <a:ext cx="2678113" cy="461963"/>
          </a:xfrm>
          <a:prstGeom prst="rect">
            <a:avLst/>
          </a:prstGeom>
          <a:solidFill>
            <a:schemeClr val="accent4"/>
          </a:solidFill>
        </p:spPr>
        <p:txBody>
          <a:bodyPr wrap="none">
            <a:spAutoFit/>
          </a:bodyPr>
          <a:lstStyle/>
          <a:p>
            <a:pPr>
              <a:defRPr/>
            </a:pPr>
            <a:r>
              <a:rPr lang="en-US" dirty="0">
                <a:cs typeface="+mn-cs"/>
              </a:rPr>
              <a:t>Example of Resume</a:t>
            </a: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ipe(down)">
                                      <p:cBhvr>
                                        <p:cTn id="33" dur="500"/>
                                        <p:tgtEl>
                                          <p:spTgt spid="4">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down)">
                                      <p:cBhvr>
                                        <p:cTn id="36" dur="500"/>
                                        <p:tgtEl>
                                          <p:spTgt spid="4">
                                            <p:txEl>
                                              <p:pRg st="8" end="8"/>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ipe(down)">
                                      <p:cBhvr>
                                        <p:cTn id="39" dur="500"/>
                                        <p:tgtEl>
                                          <p:spTgt spid="4">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wipe(down)">
                                      <p:cBhvr>
                                        <p:cTn id="44" dur="500"/>
                                        <p:tgtEl>
                                          <p:spTgt spid="4">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down)">
                                      <p:cBhvr>
                                        <p:cTn id="47" dur="500"/>
                                        <p:tgtEl>
                                          <p:spTgt spid="4">
                                            <p:txEl>
                                              <p:pRg st="13" end="13"/>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xEl>
                                              <p:pRg st="14" end="14"/>
                                            </p:txEl>
                                          </p:spTgt>
                                        </p:tgtEl>
                                        <p:attrNameLst>
                                          <p:attrName>style.visibility</p:attrName>
                                        </p:attrNameLst>
                                      </p:cBhvr>
                                      <p:to>
                                        <p:strVal val="visible"/>
                                      </p:to>
                                    </p:set>
                                    <p:animEffect transition="in" filter="wipe(down)">
                                      <p:cBhvr>
                                        <p:cTn id="50" dur="500"/>
                                        <p:tgtEl>
                                          <p:spTgt spid="4">
                                            <p:txEl>
                                              <p:pRg st="14" end="14"/>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txEl>
                                              <p:pRg st="15" end="15"/>
                                            </p:txEl>
                                          </p:spTgt>
                                        </p:tgtEl>
                                        <p:attrNameLst>
                                          <p:attrName>style.visibility</p:attrName>
                                        </p:attrNameLst>
                                      </p:cBhvr>
                                      <p:to>
                                        <p:strVal val="visible"/>
                                      </p:to>
                                    </p:set>
                                    <p:animEffect transition="in" filter="wipe(down)">
                                      <p:cBhvr>
                                        <p:cTn id="53" dur="500"/>
                                        <p:tgtEl>
                                          <p:spTgt spid="4">
                                            <p:txEl>
                                              <p:pRg st="15" end="1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wipe(down)">
                                      <p:cBhvr>
                                        <p:cTn id="58" dur="500"/>
                                        <p:tgtEl>
                                          <p:spTgt spid="4">
                                            <p:txEl>
                                              <p:pRg st="17" end="1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18" end="18"/>
                                            </p:txEl>
                                          </p:spTgt>
                                        </p:tgtEl>
                                        <p:attrNameLst>
                                          <p:attrName>style.visibility</p:attrName>
                                        </p:attrNameLst>
                                      </p:cBhvr>
                                      <p:to>
                                        <p:strVal val="visible"/>
                                      </p:to>
                                    </p:set>
                                    <p:animEffect transition="in" filter="wipe(down)">
                                      <p:cBhvr>
                                        <p:cTn id="63" dur="500"/>
                                        <p:tgtEl>
                                          <p:spTgt spid="4">
                                            <p:txEl>
                                              <p:pRg st="18" end="18"/>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
                                            <p:txEl>
                                              <p:pRg st="20" end="20"/>
                                            </p:txEl>
                                          </p:spTgt>
                                        </p:tgtEl>
                                        <p:attrNameLst>
                                          <p:attrName>style.visibility</p:attrName>
                                        </p:attrNameLst>
                                      </p:cBhvr>
                                      <p:to>
                                        <p:strVal val="visible"/>
                                      </p:to>
                                    </p:set>
                                    <p:animEffect transition="in" filter="wipe(down)">
                                      <p:cBhvr>
                                        <p:cTn id="66" dur="500"/>
                                        <p:tgtEl>
                                          <p:spTgt spid="4">
                                            <p:txEl>
                                              <p:pRg st="20" end="20"/>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
                                            <p:txEl>
                                              <p:pRg st="21" end="21"/>
                                            </p:txEl>
                                          </p:spTgt>
                                        </p:tgtEl>
                                        <p:attrNameLst>
                                          <p:attrName>style.visibility</p:attrName>
                                        </p:attrNameLst>
                                      </p:cBhvr>
                                      <p:to>
                                        <p:strVal val="visible"/>
                                      </p:to>
                                    </p:set>
                                    <p:animEffect transition="in" filter="wipe(down)">
                                      <p:cBhvr>
                                        <p:cTn id="69" dur="500"/>
                                        <p:tgtEl>
                                          <p:spTgt spid="4">
                                            <p:txEl>
                                              <p:pRg st="21" end="21"/>
                                            </p:tx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
                                            <p:txEl>
                                              <p:pRg st="22" end="22"/>
                                            </p:txEl>
                                          </p:spTgt>
                                        </p:tgtEl>
                                        <p:attrNameLst>
                                          <p:attrName>style.visibility</p:attrName>
                                        </p:attrNameLst>
                                      </p:cBhvr>
                                      <p:to>
                                        <p:strVal val="visible"/>
                                      </p:to>
                                    </p:set>
                                    <p:animEffect transition="in" filter="wipe(down)">
                                      <p:cBhvr>
                                        <p:cTn id="72" dur="500"/>
                                        <p:tgtEl>
                                          <p:spTgt spid="4">
                                            <p:txEl>
                                              <p:pRg st="22" end="22"/>
                                            </p:tx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
                                            <p:txEl>
                                              <p:pRg st="23" end="23"/>
                                            </p:txEl>
                                          </p:spTgt>
                                        </p:tgtEl>
                                        <p:attrNameLst>
                                          <p:attrName>style.visibility</p:attrName>
                                        </p:attrNameLst>
                                      </p:cBhvr>
                                      <p:to>
                                        <p:strVal val="visible"/>
                                      </p:to>
                                    </p:set>
                                    <p:animEffect transition="in" filter="wipe(down)">
                                      <p:cBhvr>
                                        <p:cTn id="75" dur="500"/>
                                        <p:tgtEl>
                                          <p:spTgt spid="4">
                                            <p:txEl>
                                              <p:pRg st="23" end="2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
                                            <p:txEl>
                                              <p:pRg st="24" end="24"/>
                                            </p:txEl>
                                          </p:spTgt>
                                        </p:tgtEl>
                                        <p:attrNameLst>
                                          <p:attrName>style.visibility</p:attrName>
                                        </p:attrNameLst>
                                      </p:cBhvr>
                                      <p:to>
                                        <p:strVal val="visible"/>
                                      </p:to>
                                    </p:set>
                                    <p:animEffect transition="in" filter="wipe(down)">
                                      <p:cBhvr>
                                        <p:cTn id="80" dur="500"/>
                                        <p:tgtEl>
                                          <p:spTgt spid="4">
                                            <p:txEl>
                                              <p:pRg st="24" end="2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
                                            <p:txEl>
                                              <p:pRg st="25" end="25"/>
                                            </p:txEl>
                                          </p:spTgt>
                                        </p:tgtEl>
                                        <p:attrNameLst>
                                          <p:attrName>style.visibility</p:attrName>
                                        </p:attrNameLst>
                                      </p:cBhvr>
                                      <p:to>
                                        <p:strVal val="visible"/>
                                      </p:to>
                                    </p:set>
                                    <p:animEffect transition="in" filter="wipe(down)">
                                      <p:cBhvr>
                                        <p:cTn id="85" dur="500"/>
                                        <p:tgtEl>
                                          <p:spTgt spid="4">
                                            <p:txEl>
                                              <p:pRg st="25" end="25"/>
                                            </p:tx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
                                            <p:txEl>
                                              <p:pRg st="26" end="26"/>
                                            </p:txEl>
                                          </p:spTgt>
                                        </p:tgtEl>
                                        <p:attrNameLst>
                                          <p:attrName>style.visibility</p:attrName>
                                        </p:attrNameLst>
                                      </p:cBhvr>
                                      <p:to>
                                        <p:strVal val="visible"/>
                                      </p:to>
                                    </p:set>
                                    <p:animEffect transition="in" filter="wipe(down)">
                                      <p:cBhvr>
                                        <p:cTn id="88" dur="500"/>
                                        <p:tgtEl>
                                          <p:spTgt spid="4">
                                            <p:txEl>
                                              <p:pRg st="26" end="26"/>
                                            </p:txEl>
                                          </p:spTgt>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
                                            <p:txEl>
                                              <p:pRg st="27" end="27"/>
                                            </p:txEl>
                                          </p:spTgt>
                                        </p:tgtEl>
                                        <p:attrNameLst>
                                          <p:attrName>style.visibility</p:attrName>
                                        </p:attrNameLst>
                                      </p:cBhvr>
                                      <p:to>
                                        <p:strVal val="visible"/>
                                      </p:to>
                                    </p:set>
                                    <p:animEffect transition="in" filter="wipe(down)">
                                      <p:cBhvr>
                                        <p:cTn id="91" dur="500"/>
                                        <p:tgtEl>
                                          <p:spTgt spid="4">
                                            <p:txEl>
                                              <p:pRg st="27" end="2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
                                            <p:txEl>
                                              <p:pRg st="29" end="29"/>
                                            </p:txEl>
                                          </p:spTgt>
                                        </p:tgtEl>
                                        <p:attrNameLst>
                                          <p:attrName>style.visibility</p:attrName>
                                        </p:attrNameLst>
                                      </p:cBhvr>
                                      <p:to>
                                        <p:strVal val="visible"/>
                                      </p:to>
                                    </p:set>
                                    <p:animEffect transition="in" filter="wipe(down)">
                                      <p:cBhvr>
                                        <p:cTn id="96" dur="500"/>
                                        <p:tgtEl>
                                          <p:spTgt spid="4">
                                            <p:txEl>
                                              <p:pRg st="29" end="29"/>
                                            </p:txEl>
                                          </p:spTgt>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
                                            <p:txEl>
                                              <p:pRg st="30" end="30"/>
                                            </p:txEl>
                                          </p:spTgt>
                                        </p:tgtEl>
                                        <p:attrNameLst>
                                          <p:attrName>style.visibility</p:attrName>
                                        </p:attrNameLst>
                                      </p:cBhvr>
                                      <p:to>
                                        <p:strVal val="visible"/>
                                      </p:to>
                                    </p:set>
                                    <p:animEffect transition="in" filter="wipe(down)">
                                      <p:cBhvr>
                                        <p:cTn id="99" dur="500"/>
                                        <p:tgtEl>
                                          <p:spTgt spid="4">
                                            <p:txEl>
                                              <p:pRg st="3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fontScale="85000" lnSpcReduction="20000"/>
          </a:bodyPr>
          <a:lstStyle/>
          <a:p>
            <a:pPr marL="420624" indent="-384048" fontAlgn="auto">
              <a:spcAft>
                <a:spcPts val="0"/>
              </a:spcAft>
              <a:buFont typeface="Wingdings 2"/>
              <a:buChar char=""/>
              <a:defRPr/>
            </a:pPr>
            <a:r>
              <a:rPr lang="en-US" dirty="0" smtClean="0"/>
              <a:t>When others recognize your efforts, it says a lot about you and your work. Awards can be both personal and professional, and should be listed in reverse chronological order.  </a:t>
            </a:r>
          </a:p>
          <a:p>
            <a:pPr marL="420624" indent="-384048" fontAlgn="auto">
              <a:spcAft>
                <a:spcPts val="0"/>
              </a:spcAft>
              <a:buFont typeface="Wingdings 2"/>
              <a:buChar char=""/>
              <a:defRPr/>
            </a:pPr>
            <a:r>
              <a:rPr lang="en-US" dirty="0" smtClean="0"/>
              <a:t>Being a member of a professional association speaks volumes about your interest in your field, and can be an instant conversation starter. The same goes for affiliations with non-profit organizations. If you're a volunteer for a local food pantry, or a member of the Ad Association, chances are your interviewer is, too. </a:t>
            </a:r>
          </a:p>
          <a:p>
            <a:pPr marL="420624" indent="-384048" fontAlgn="auto">
              <a:spcAft>
                <a:spcPts val="0"/>
              </a:spcAft>
              <a:buFont typeface="Wingdings 2"/>
              <a:buChar char=""/>
              <a:defRPr/>
            </a:pPr>
            <a:endParaRPr lang="en-US" dirty="0"/>
          </a:p>
        </p:txBody>
      </p:sp>
      <p:sp>
        <p:nvSpPr>
          <p:cNvPr id="6" name="Rectangle 2"/>
          <p:cNvSpPr txBox="1">
            <a:spLocks noChangeArrowheads="1"/>
          </p:cNvSpPr>
          <p:nvPr/>
        </p:nvSpPr>
        <p:spPr>
          <a:xfrm>
            <a:off x="342900" y="685800"/>
            <a:ext cx="6515100" cy="762000"/>
          </a:xfrm>
          <a:prstGeom prst="rect">
            <a:avLst/>
          </a:prstGeom>
          <a:solidFill>
            <a:schemeClr val="accent1"/>
          </a:solidFill>
        </p:spPr>
        <p:txBody>
          <a:bodyPr lIns="45720" rIns="45720" anchor="ctr">
            <a:normAutofit fontScale="97500" lnSpcReduction="10000"/>
          </a:bodyPr>
          <a:lstStyle/>
          <a:p>
            <a:pPr fontAlgn="auto">
              <a:spcAft>
                <a:spcPts val="0"/>
              </a:spcAft>
              <a:defRPr/>
            </a:pPr>
            <a:r>
              <a:rPr lang="en-US" sz="4600" b="1" dirty="0">
                <a:latin typeface="+mj-lt"/>
                <a:ea typeface="+mj-ea"/>
                <a:cs typeface="+mj-cs"/>
              </a:rPr>
              <a:t> Awards &amp; Associations</a:t>
            </a:r>
            <a:endParaRPr lang="en-US" sz="46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29200" y="381000"/>
            <a:ext cx="1562100" cy="990600"/>
          </a:xfrm>
        </p:spPr>
        <p:txBody>
          <a:bodyPr/>
          <a:lstStyle/>
          <a:p>
            <a:r>
              <a:rPr lang="en-US" sz="1000" smtClean="0"/>
              <a:t>Jane Doe</a:t>
            </a:r>
            <a:br>
              <a:rPr lang="en-US" sz="1000" smtClean="0"/>
            </a:br>
            <a:r>
              <a:rPr lang="en-US" sz="1000" smtClean="0"/>
              <a:t>1234 6</a:t>
            </a:r>
            <a:r>
              <a:rPr lang="en-US" sz="1000" baseline="30000" smtClean="0"/>
              <a:t>th</a:t>
            </a:r>
            <a:r>
              <a:rPr lang="en-US" sz="1000" smtClean="0"/>
              <a:t> Street</a:t>
            </a:r>
            <a:br>
              <a:rPr lang="en-US" sz="1000" smtClean="0"/>
            </a:br>
            <a:r>
              <a:rPr lang="en-US" sz="1000" smtClean="0"/>
              <a:t>Merced, CA  95340</a:t>
            </a:r>
            <a:br>
              <a:rPr lang="en-US" sz="1000" smtClean="0"/>
            </a:br>
            <a:r>
              <a:rPr lang="en-US" sz="1000" smtClean="0"/>
              <a:t>Cell (209)742-3456</a:t>
            </a:r>
            <a:br>
              <a:rPr lang="en-US" sz="1000" smtClean="0"/>
            </a:br>
            <a:r>
              <a:rPr lang="en-US" sz="1000" smtClean="0"/>
              <a:t>Home (209) 888-4856</a:t>
            </a:r>
            <a:br>
              <a:rPr lang="en-US" sz="1000" smtClean="0"/>
            </a:br>
            <a:r>
              <a:rPr lang="en-US" sz="1000" smtClean="0"/>
              <a:t>jdoe@smartcookie.com</a:t>
            </a:r>
          </a:p>
        </p:txBody>
      </p:sp>
      <p:sp>
        <p:nvSpPr>
          <p:cNvPr id="4" name="Rectangle 2"/>
          <p:cNvSpPr txBox="1">
            <a:spLocks noChangeArrowheads="1"/>
          </p:cNvSpPr>
          <p:nvPr/>
        </p:nvSpPr>
        <p:spPr>
          <a:xfrm>
            <a:off x="381000" y="990600"/>
            <a:ext cx="6248400" cy="7620000"/>
          </a:xfrm>
          <a:prstGeom prst="rect">
            <a:avLst/>
          </a:prstGeom>
          <a:ln w="6350" cap="rnd">
            <a:noFill/>
          </a:ln>
        </p:spPr>
        <p:txBody>
          <a:bodyPr/>
          <a:lstStyle/>
          <a:p>
            <a:pPr fontAlgn="auto">
              <a:spcAft>
                <a:spcPts val="0"/>
              </a:spcAft>
              <a:defRPr/>
            </a:pPr>
            <a:r>
              <a:rPr lang="en-US" sz="1000" b="1" dirty="0">
                <a:latin typeface="+mj-lt"/>
                <a:ea typeface="+mj-ea"/>
                <a:cs typeface="+mj-cs"/>
              </a:rPr>
              <a:t>Objective:</a:t>
            </a:r>
          </a:p>
          <a:p>
            <a:pPr fontAlgn="auto">
              <a:spcAft>
                <a:spcPts val="0"/>
              </a:spcAft>
              <a:defRPr/>
            </a:pPr>
            <a:r>
              <a:rPr lang="en-US" sz="1000" i="1" dirty="0">
                <a:latin typeface="+mj-lt"/>
                <a:ea typeface="+mj-ea"/>
                <a:cs typeface="+mj-cs"/>
              </a:rPr>
              <a:t>To attain a job teaching art where I can help students to flourish in the </a:t>
            </a:r>
          </a:p>
          <a:p>
            <a:pPr fontAlgn="auto">
              <a:spcAft>
                <a:spcPts val="0"/>
              </a:spcAft>
              <a:defRPr/>
            </a:pPr>
            <a:r>
              <a:rPr lang="en-US" sz="1000" i="1" dirty="0">
                <a:latin typeface="+mj-lt"/>
                <a:ea typeface="+mj-ea"/>
                <a:cs typeface="+mj-cs"/>
              </a:rPr>
              <a:t>arts field and build a contemporary digital arts program</a:t>
            </a:r>
          </a:p>
          <a:p>
            <a:pPr fontAlgn="auto">
              <a:spcAft>
                <a:spcPts val="0"/>
              </a:spcAft>
              <a:defRPr/>
            </a:pPr>
            <a:endParaRPr lang="en-US" sz="1000" i="1" dirty="0">
              <a:latin typeface="+mj-lt"/>
              <a:ea typeface="+mj-ea"/>
              <a:cs typeface="+mj-cs"/>
            </a:endParaRPr>
          </a:p>
          <a:p>
            <a:pPr fontAlgn="auto">
              <a:spcAft>
                <a:spcPts val="0"/>
              </a:spcAft>
              <a:defRPr/>
            </a:pPr>
            <a:r>
              <a:rPr lang="en-US" sz="1000" b="1" dirty="0">
                <a:latin typeface="+mj-lt"/>
                <a:ea typeface="+mj-ea"/>
                <a:cs typeface="+mj-cs"/>
              </a:rPr>
              <a:t>Work Experience</a:t>
            </a:r>
            <a:endParaRPr lang="en-US" sz="1000" b="1" i="1" dirty="0">
              <a:latin typeface="+mj-lt"/>
              <a:ea typeface="+mj-ea"/>
              <a:cs typeface="+mj-cs"/>
            </a:endParaRPr>
          </a:p>
          <a:p>
            <a:pPr fontAlgn="auto">
              <a:spcAft>
                <a:spcPts val="0"/>
              </a:spcAft>
              <a:defRPr/>
            </a:pPr>
            <a:r>
              <a:rPr lang="en-US" sz="1000" b="1" i="1" dirty="0">
                <a:latin typeface="+mj-lt"/>
                <a:ea typeface="+mj-ea"/>
                <a:cs typeface="+mj-cs"/>
              </a:rPr>
              <a:t>Art Teacher - </a:t>
            </a:r>
            <a:r>
              <a:rPr lang="en-US" sz="1000" i="1" dirty="0">
                <a:latin typeface="+mj-lt"/>
                <a:ea typeface="+mj-ea"/>
                <a:cs typeface="+mj-cs"/>
              </a:rPr>
              <a:t>Merced Union High School District - Merced High School - 200 East Olive Avenue - Merced, CA  95348 - August 2008 to Current</a:t>
            </a: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Teach Art 1, 3 , 4 and AP  Studio Art  </a:t>
            </a:r>
          </a:p>
          <a:p>
            <a:pPr lvl="1" fontAlgn="auto">
              <a:spcAft>
                <a:spcPts val="0"/>
              </a:spcAft>
              <a:defRPr/>
            </a:pPr>
            <a:r>
              <a:rPr lang="en-US" sz="1000" i="1" dirty="0">
                <a:latin typeface="+mj-lt"/>
                <a:ea typeface="+mj-ea"/>
                <a:cs typeface="+mj-cs"/>
              </a:rPr>
              <a:t>- Develop art and computer graphics curriculum based on California State Standards</a:t>
            </a:r>
          </a:p>
          <a:p>
            <a:pPr lvl="1" fontAlgn="auto">
              <a:spcAft>
                <a:spcPts val="0"/>
              </a:spcAft>
              <a:defRPr/>
            </a:pPr>
            <a:r>
              <a:rPr lang="en-US" sz="1000" i="1" dirty="0">
                <a:latin typeface="+mj-lt"/>
                <a:ea typeface="+mj-ea"/>
                <a:cs typeface="+mj-cs"/>
              </a:rPr>
              <a:t>- Coordinate major art exhibits for advanced students</a:t>
            </a:r>
          </a:p>
          <a:p>
            <a:pPr fontAlgn="auto">
              <a:spcAft>
                <a:spcPts val="0"/>
              </a:spcAft>
              <a:defRPr/>
            </a:pPr>
            <a:endParaRPr lang="en-US" sz="1000" i="1" dirty="0">
              <a:latin typeface="+mj-lt"/>
              <a:ea typeface="+mj-ea"/>
              <a:cs typeface="+mj-cs"/>
            </a:endParaRPr>
          </a:p>
          <a:p>
            <a:pPr fontAlgn="auto">
              <a:spcAft>
                <a:spcPts val="0"/>
              </a:spcAft>
              <a:defRPr/>
            </a:pPr>
            <a:r>
              <a:rPr lang="en-US" sz="1000" b="1" i="1" dirty="0">
                <a:latin typeface="+mj-lt"/>
                <a:ea typeface="+mj-ea"/>
                <a:cs typeface="+mj-cs"/>
              </a:rPr>
              <a:t>Art Teacher/Language Arts Teacher- </a:t>
            </a:r>
            <a:r>
              <a:rPr lang="en-US" sz="1000" i="1" dirty="0">
                <a:latin typeface="+mj-lt"/>
                <a:ea typeface="+mj-ea"/>
                <a:cs typeface="+mj-cs"/>
              </a:rPr>
              <a:t>Merced City School District - Hoover Middle School - 800 East 26th Street - Merced, CA - (209) 385-6631- August 2003 to June 2008</a:t>
            </a:r>
          </a:p>
          <a:p>
            <a:pPr fontAlgn="auto">
              <a:spcAft>
                <a:spcPts val="0"/>
              </a:spcAft>
              <a:defRPr/>
            </a:pPr>
            <a:endParaRPr lang="en-US" sz="1000" i="1" dirty="0">
              <a:latin typeface="+mj-lt"/>
              <a:ea typeface="+mj-ea"/>
              <a:cs typeface="+mj-cs"/>
            </a:endParaRP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Developed art curriculum for 7th and 8th graders based on California State Standards</a:t>
            </a:r>
          </a:p>
          <a:p>
            <a:pPr lvl="1" fontAlgn="auto">
              <a:spcAft>
                <a:spcPts val="0"/>
              </a:spcAft>
              <a:defRPr/>
            </a:pPr>
            <a:r>
              <a:rPr lang="en-US" sz="1000" i="1" dirty="0">
                <a:latin typeface="+mj-lt"/>
                <a:ea typeface="+mj-ea"/>
                <a:cs typeface="+mj-cs"/>
              </a:rPr>
              <a:t>- Started and run an art club for 7th and 8th graders</a:t>
            </a:r>
          </a:p>
          <a:p>
            <a:pPr fontAlgn="auto">
              <a:spcAft>
                <a:spcPts val="0"/>
              </a:spcAft>
              <a:defRPr/>
            </a:pPr>
            <a:endParaRPr lang="en-US" sz="1000" i="1" dirty="0">
              <a:latin typeface="+mj-lt"/>
              <a:ea typeface="+mj-ea"/>
              <a:cs typeface="+mj-cs"/>
            </a:endParaRPr>
          </a:p>
          <a:p>
            <a:pPr fontAlgn="auto">
              <a:spcAft>
                <a:spcPts val="0"/>
              </a:spcAft>
              <a:defRPr/>
            </a:pPr>
            <a:r>
              <a:rPr lang="en-US" sz="1000" b="1" i="1" dirty="0">
                <a:latin typeface="+mj-lt"/>
                <a:ea typeface="+mj-ea"/>
                <a:cs typeface="+mj-cs"/>
              </a:rPr>
              <a:t>Art Director - </a:t>
            </a:r>
            <a:r>
              <a:rPr lang="en-US" sz="1000" i="1" dirty="0">
                <a:latin typeface="+mj-lt"/>
                <a:ea typeface="+mj-ea"/>
                <a:cs typeface="+mj-cs"/>
              </a:rPr>
              <a:t>On Target Marketing/Image Masters - 429 Grogan Avenue n Merced, CA - (209) 723-1165</a:t>
            </a:r>
          </a:p>
          <a:p>
            <a:pPr fontAlgn="auto">
              <a:spcAft>
                <a:spcPts val="0"/>
              </a:spcAft>
              <a:defRPr/>
            </a:pPr>
            <a:r>
              <a:rPr lang="en-US" sz="1000" i="1" dirty="0">
                <a:latin typeface="+mj-lt"/>
                <a:ea typeface="+mj-ea"/>
                <a:cs typeface="+mj-cs"/>
              </a:rPr>
              <a:t>September 1988 to August 2003</a:t>
            </a:r>
          </a:p>
          <a:p>
            <a:pPr fontAlgn="auto">
              <a:spcAft>
                <a:spcPts val="0"/>
              </a:spcAft>
              <a:defRPr/>
            </a:pPr>
            <a:endParaRPr lang="en-US" sz="1000" i="1" dirty="0">
              <a:latin typeface="+mj-lt"/>
              <a:ea typeface="+mj-ea"/>
              <a:cs typeface="+mj-cs"/>
            </a:endParaRP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Designed logos, brochures, ads, billboards, web sites, posters, presentation folders, magazines, newsletters, newspapers, t-shirts and more</a:t>
            </a:r>
          </a:p>
          <a:p>
            <a:pPr lvl="1" fontAlgn="auto">
              <a:spcAft>
                <a:spcPts val="0"/>
              </a:spcAft>
              <a:defRPr/>
            </a:pPr>
            <a:r>
              <a:rPr lang="en-US" sz="1000" i="1" dirty="0">
                <a:latin typeface="+mj-lt"/>
                <a:ea typeface="+mj-ea"/>
                <a:cs typeface="+mj-cs"/>
              </a:rPr>
              <a:t>- Supervised and trained the graphic designers who worked with me</a:t>
            </a:r>
          </a:p>
          <a:p>
            <a:pPr lvl="1" fontAlgn="auto">
              <a:spcAft>
                <a:spcPts val="0"/>
              </a:spcAft>
              <a:buFontTx/>
              <a:buChar char="-"/>
              <a:defRPr/>
            </a:pPr>
            <a:r>
              <a:rPr lang="en-US" sz="1000" i="1" dirty="0">
                <a:latin typeface="+mj-lt"/>
                <a:ea typeface="+mj-ea"/>
                <a:cs typeface="+mj-cs"/>
              </a:rPr>
              <a:t>Worked with the following computer programs: Adobe Illustrator, Quark Xpress, Adobe Photoshop, Adobe Pagemaker, Adobe GoLive, and Adobe Streamline</a:t>
            </a:r>
            <a:br>
              <a:rPr lang="en-US" sz="1000" i="1" dirty="0">
                <a:latin typeface="+mj-lt"/>
                <a:ea typeface="+mj-ea"/>
                <a:cs typeface="+mj-cs"/>
              </a:rPr>
            </a:br>
            <a:endParaRPr lang="en-US" sz="1000" i="1" dirty="0">
              <a:latin typeface="+mj-lt"/>
              <a:ea typeface="+mj-ea"/>
              <a:cs typeface="+mj-cs"/>
            </a:endParaRPr>
          </a:p>
          <a:p>
            <a:pPr fontAlgn="auto">
              <a:spcAft>
                <a:spcPts val="0"/>
              </a:spcAft>
              <a:defRPr/>
            </a:pPr>
            <a:r>
              <a:rPr lang="en-US" sz="1000" i="1" dirty="0">
                <a:latin typeface="+mj-lt"/>
                <a:ea typeface="+mj-ea"/>
                <a:cs typeface="+mj-cs"/>
              </a:rPr>
              <a:t>Education</a:t>
            </a:r>
          </a:p>
          <a:p>
            <a:pPr fontAlgn="auto">
              <a:spcAft>
                <a:spcPts val="0"/>
              </a:spcAft>
              <a:defRPr/>
            </a:pPr>
            <a:r>
              <a:rPr lang="en-US" sz="1000" i="1" dirty="0">
                <a:latin typeface="+mj-lt"/>
                <a:ea typeface="+mj-ea"/>
                <a:cs typeface="+mj-cs"/>
              </a:rPr>
              <a:t>Multiple Subjects CLAD Credential with supplementary authorization in Art</a:t>
            </a:r>
          </a:p>
          <a:p>
            <a:pPr lvl="1" fontAlgn="auto">
              <a:spcAft>
                <a:spcPts val="0"/>
              </a:spcAft>
              <a:defRPr/>
            </a:pPr>
            <a:r>
              <a:rPr lang="en-US" sz="1000" i="1" dirty="0">
                <a:latin typeface="+mj-lt"/>
                <a:ea typeface="+mj-ea"/>
                <a:cs typeface="+mj-cs"/>
              </a:rPr>
              <a:t>May 2003 - California State University Stanislaus - Turlock, California - Credential Program Grade Point Average 4.0</a:t>
            </a:r>
          </a:p>
          <a:p>
            <a:pPr lvl="1" fontAlgn="auto">
              <a:spcAft>
                <a:spcPts val="0"/>
              </a:spcAft>
              <a:buFontTx/>
              <a:buChar char="-"/>
              <a:defRPr/>
            </a:pPr>
            <a:r>
              <a:rPr lang="en-US" sz="1000" i="1" dirty="0">
                <a:latin typeface="+mj-lt"/>
                <a:ea typeface="+mj-ea"/>
                <a:cs typeface="+mj-cs"/>
              </a:rPr>
              <a:t>Currently pursuing a Administrative Credential and Masters in Education</a:t>
            </a:r>
          </a:p>
          <a:p>
            <a:pPr fontAlgn="auto">
              <a:spcAft>
                <a:spcPts val="0"/>
              </a:spcAft>
              <a:buFontTx/>
              <a:buChar char="-"/>
              <a:defRPr/>
            </a:pPr>
            <a:endParaRPr lang="en-US" sz="1000" i="1" dirty="0">
              <a:latin typeface="+mj-lt"/>
              <a:ea typeface="+mj-ea"/>
              <a:cs typeface="+mj-cs"/>
            </a:endParaRPr>
          </a:p>
          <a:p>
            <a:pPr fontAlgn="auto">
              <a:spcAft>
                <a:spcPts val="0"/>
              </a:spcAft>
              <a:buFontTx/>
              <a:buChar char="-"/>
              <a:defRPr/>
            </a:pPr>
            <a:r>
              <a:rPr lang="en-US" sz="1000" i="1" dirty="0">
                <a:latin typeface="+mj-lt"/>
                <a:ea typeface="+mj-ea"/>
                <a:cs typeface="+mj-cs"/>
              </a:rPr>
              <a:t>Bachelors of Arts Degree in Art</a:t>
            </a:r>
          </a:p>
          <a:p>
            <a:pPr lvl="1" fontAlgn="auto">
              <a:spcAft>
                <a:spcPts val="0"/>
              </a:spcAft>
              <a:buFontTx/>
              <a:buChar char="-"/>
              <a:defRPr/>
            </a:pPr>
            <a:r>
              <a:rPr lang="en-US" sz="1000" i="1" dirty="0">
                <a:latin typeface="+mj-lt"/>
                <a:ea typeface="+mj-ea"/>
                <a:cs typeface="+mj-cs"/>
              </a:rPr>
              <a:t>December 1987 - California State University Long Beach - Long Beach, California</a:t>
            </a:r>
          </a:p>
          <a:p>
            <a:pPr lvl="1" fontAlgn="auto">
              <a:spcAft>
                <a:spcPts val="0"/>
              </a:spcAft>
              <a:buFontTx/>
              <a:buChar char="-"/>
              <a:defRPr/>
            </a:pPr>
            <a:endParaRPr lang="en-US" sz="1000" i="1" dirty="0">
              <a:latin typeface="+mj-lt"/>
              <a:ea typeface="+mj-ea"/>
              <a:cs typeface="+mj-cs"/>
            </a:endParaRPr>
          </a:p>
          <a:p>
            <a:pPr fontAlgn="auto">
              <a:spcAft>
                <a:spcPts val="0"/>
              </a:spcAft>
              <a:defRPr/>
            </a:pPr>
            <a:r>
              <a:rPr lang="en-US" sz="1000" i="1" dirty="0">
                <a:solidFill>
                  <a:schemeClr val="accent1"/>
                </a:solidFill>
                <a:cs typeface="+mn-cs"/>
              </a:rPr>
              <a:t>Affiliations and Awards</a:t>
            </a:r>
          </a:p>
          <a:p>
            <a:pPr fontAlgn="auto">
              <a:spcAft>
                <a:spcPts val="0"/>
              </a:spcAft>
              <a:defRPr/>
            </a:pPr>
            <a:r>
              <a:rPr lang="en-US" sz="1000" i="1" dirty="0">
                <a:solidFill>
                  <a:schemeClr val="accent1"/>
                </a:solidFill>
                <a:cs typeface="+mn-cs"/>
              </a:rPr>
              <a:t>- Member of Youth Arts Committee, Merced County Arts Council</a:t>
            </a:r>
          </a:p>
          <a:p>
            <a:pPr fontAlgn="auto">
              <a:spcAft>
                <a:spcPts val="0"/>
              </a:spcAft>
              <a:defRPr/>
            </a:pPr>
            <a:r>
              <a:rPr lang="en-US" sz="1000" i="1" dirty="0">
                <a:solidFill>
                  <a:schemeClr val="accent1"/>
                </a:solidFill>
                <a:cs typeface="+mn-cs"/>
              </a:rPr>
              <a:t>- Member of CAEA - California Art Education Association</a:t>
            </a:r>
          </a:p>
          <a:p>
            <a:pPr fontAlgn="auto">
              <a:spcAft>
                <a:spcPts val="0"/>
              </a:spcAft>
              <a:defRPr/>
            </a:pPr>
            <a:r>
              <a:rPr lang="en-US" sz="1000" i="1" dirty="0">
                <a:solidFill>
                  <a:schemeClr val="accent1"/>
                </a:solidFill>
                <a:cs typeface="+mn-cs"/>
              </a:rPr>
              <a:t>- Volunteer/Mentor - 1995-2005 - Graphic Arts Occupation Class - Merced County Office of Education</a:t>
            </a:r>
          </a:p>
          <a:p>
            <a:pPr fontAlgn="auto">
              <a:spcAft>
                <a:spcPts val="0"/>
              </a:spcAft>
              <a:defRPr/>
            </a:pPr>
            <a:r>
              <a:rPr lang="en-US" sz="1000" i="1" dirty="0">
                <a:solidFill>
                  <a:schemeClr val="accent1"/>
                </a:solidFill>
                <a:cs typeface="+mn-cs"/>
              </a:rPr>
              <a:t>- Merced County Fair Logo Design 1996, 1998, 1999, 2000, 2002, 2004</a:t>
            </a:r>
          </a:p>
          <a:p>
            <a:pPr fontAlgn="auto">
              <a:spcAft>
                <a:spcPts val="0"/>
              </a:spcAft>
              <a:defRPr/>
            </a:pPr>
            <a:r>
              <a:rPr lang="en-US" sz="1000" i="1" dirty="0">
                <a:solidFill>
                  <a:schemeClr val="accent1"/>
                </a:solidFill>
                <a:cs typeface="+mn-cs"/>
              </a:rPr>
              <a:t>- Exhibit of Graphic Design Work at Merced Arts Center  </a:t>
            </a:r>
          </a:p>
          <a:p>
            <a:pPr fontAlgn="auto">
              <a:spcAft>
                <a:spcPts val="0"/>
              </a:spcAft>
              <a:defRPr/>
            </a:pPr>
            <a:r>
              <a:rPr lang="en-US" sz="1000" i="1" dirty="0">
                <a:solidFill>
                  <a:schemeClr val="accent1"/>
                </a:solidFill>
                <a:cs typeface="+mn-cs"/>
              </a:rPr>
              <a:t>- Leadership Merced Graduate</a:t>
            </a:r>
          </a:p>
          <a:p>
            <a:pPr fontAlgn="auto">
              <a:spcAft>
                <a:spcPts val="0"/>
              </a:spcAft>
              <a:defRPr/>
            </a:pPr>
            <a:r>
              <a:rPr lang="en-US" sz="1000" i="1" dirty="0">
                <a:solidFill>
                  <a:schemeClr val="accent1"/>
                </a:solidFill>
                <a:cs typeface="+mn-cs"/>
              </a:rPr>
              <a:t>- Design awards from Addy Awards. Summit Design Awards, Independent Free Papers, Northern California Golf Association, and Dynamic Graphic Design</a:t>
            </a:r>
            <a:endParaRPr lang="en-US" sz="1000" i="1" dirty="0">
              <a:solidFill>
                <a:schemeClr val="accent1"/>
              </a:solidFill>
              <a:latin typeface="+mj-lt"/>
              <a:ea typeface="+mj-ea"/>
              <a:cs typeface="+mj-cs"/>
            </a:endParaRPr>
          </a:p>
        </p:txBody>
      </p:sp>
      <p:sp>
        <p:nvSpPr>
          <p:cNvPr id="23556" name="TextBox 4"/>
          <p:cNvSpPr txBox="1">
            <a:spLocks noChangeArrowheads="1"/>
          </p:cNvSpPr>
          <p:nvPr/>
        </p:nvSpPr>
        <p:spPr bwMode="auto">
          <a:xfrm>
            <a:off x="0" y="0"/>
            <a:ext cx="2678113" cy="461963"/>
          </a:xfrm>
          <a:prstGeom prst="rect">
            <a:avLst/>
          </a:prstGeom>
          <a:solidFill>
            <a:schemeClr val="accent1"/>
          </a:solidFill>
          <a:ln w="9525">
            <a:noFill/>
            <a:miter lim="800000"/>
            <a:headEnd/>
            <a:tailEnd/>
          </a:ln>
        </p:spPr>
        <p:txBody>
          <a:bodyPr wrap="none">
            <a:spAutoFit/>
          </a:bodyPr>
          <a:lstStyle/>
          <a:p>
            <a:r>
              <a:rPr lang="en-US"/>
              <a:t>Example of Resume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ipe(down)">
                                      <p:cBhvr>
                                        <p:cTn id="33" dur="500"/>
                                        <p:tgtEl>
                                          <p:spTgt spid="4">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down)">
                                      <p:cBhvr>
                                        <p:cTn id="36" dur="500"/>
                                        <p:tgtEl>
                                          <p:spTgt spid="4">
                                            <p:txEl>
                                              <p:pRg st="8" end="8"/>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ipe(down)">
                                      <p:cBhvr>
                                        <p:cTn id="39" dur="500"/>
                                        <p:tgtEl>
                                          <p:spTgt spid="4">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wipe(down)">
                                      <p:cBhvr>
                                        <p:cTn id="44" dur="500"/>
                                        <p:tgtEl>
                                          <p:spTgt spid="4">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down)">
                                      <p:cBhvr>
                                        <p:cTn id="47" dur="500"/>
                                        <p:tgtEl>
                                          <p:spTgt spid="4">
                                            <p:txEl>
                                              <p:pRg st="13" end="13"/>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xEl>
                                              <p:pRg st="14" end="14"/>
                                            </p:txEl>
                                          </p:spTgt>
                                        </p:tgtEl>
                                        <p:attrNameLst>
                                          <p:attrName>style.visibility</p:attrName>
                                        </p:attrNameLst>
                                      </p:cBhvr>
                                      <p:to>
                                        <p:strVal val="visible"/>
                                      </p:to>
                                    </p:set>
                                    <p:animEffect transition="in" filter="wipe(down)">
                                      <p:cBhvr>
                                        <p:cTn id="50" dur="500"/>
                                        <p:tgtEl>
                                          <p:spTgt spid="4">
                                            <p:txEl>
                                              <p:pRg st="14" end="14"/>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txEl>
                                              <p:pRg st="15" end="15"/>
                                            </p:txEl>
                                          </p:spTgt>
                                        </p:tgtEl>
                                        <p:attrNameLst>
                                          <p:attrName>style.visibility</p:attrName>
                                        </p:attrNameLst>
                                      </p:cBhvr>
                                      <p:to>
                                        <p:strVal val="visible"/>
                                      </p:to>
                                    </p:set>
                                    <p:animEffect transition="in" filter="wipe(down)">
                                      <p:cBhvr>
                                        <p:cTn id="53" dur="500"/>
                                        <p:tgtEl>
                                          <p:spTgt spid="4">
                                            <p:txEl>
                                              <p:pRg st="15" end="1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wipe(down)">
                                      <p:cBhvr>
                                        <p:cTn id="58" dur="500"/>
                                        <p:tgtEl>
                                          <p:spTgt spid="4">
                                            <p:txEl>
                                              <p:pRg st="17" end="1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18" end="18"/>
                                            </p:txEl>
                                          </p:spTgt>
                                        </p:tgtEl>
                                        <p:attrNameLst>
                                          <p:attrName>style.visibility</p:attrName>
                                        </p:attrNameLst>
                                      </p:cBhvr>
                                      <p:to>
                                        <p:strVal val="visible"/>
                                      </p:to>
                                    </p:set>
                                    <p:animEffect transition="in" filter="wipe(down)">
                                      <p:cBhvr>
                                        <p:cTn id="63" dur="500"/>
                                        <p:tgtEl>
                                          <p:spTgt spid="4">
                                            <p:txEl>
                                              <p:pRg st="18" end="18"/>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
                                            <p:txEl>
                                              <p:pRg st="20" end="20"/>
                                            </p:txEl>
                                          </p:spTgt>
                                        </p:tgtEl>
                                        <p:attrNameLst>
                                          <p:attrName>style.visibility</p:attrName>
                                        </p:attrNameLst>
                                      </p:cBhvr>
                                      <p:to>
                                        <p:strVal val="visible"/>
                                      </p:to>
                                    </p:set>
                                    <p:animEffect transition="in" filter="wipe(down)">
                                      <p:cBhvr>
                                        <p:cTn id="66" dur="500"/>
                                        <p:tgtEl>
                                          <p:spTgt spid="4">
                                            <p:txEl>
                                              <p:pRg st="20" end="20"/>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
                                            <p:txEl>
                                              <p:pRg st="21" end="21"/>
                                            </p:txEl>
                                          </p:spTgt>
                                        </p:tgtEl>
                                        <p:attrNameLst>
                                          <p:attrName>style.visibility</p:attrName>
                                        </p:attrNameLst>
                                      </p:cBhvr>
                                      <p:to>
                                        <p:strVal val="visible"/>
                                      </p:to>
                                    </p:set>
                                    <p:animEffect transition="in" filter="wipe(down)">
                                      <p:cBhvr>
                                        <p:cTn id="69" dur="500"/>
                                        <p:tgtEl>
                                          <p:spTgt spid="4">
                                            <p:txEl>
                                              <p:pRg st="21" end="21"/>
                                            </p:tx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
                                            <p:txEl>
                                              <p:pRg st="22" end="22"/>
                                            </p:txEl>
                                          </p:spTgt>
                                        </p:tgtEl>
                                        <p:attrNameLst>
                                          <p:attrName>style.visibility</p:attrName>
                                        </p:attrNameLst>
                                      </p:cBhvr>
                                      <p:to>
                                        <p:strVal val="visible"/>
                                      </p:to>
                                    </p:set>
                                    <p:animEffect transition="in" filter="wipe(down)">
                                      <p:cBhvr>
                                        <p:cTn id="72" dur="500"/>
                                        <p:tgtEl>
                                          <p:spTgt spid="4">
                                            <p:txEl>
                                              <p:pRg st="22" end="22"/>
                                            </p:tx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
                                            <p:txEl>
                                              <p:pRg st="23" end="23"/>
                                            </p:txEl>
                                          </p:spTgt>
                                        </p:tgtEl>
                                        <p:attrNameLst>
                                          <p:attrName>style.visibility</p:attrName>
                                        </p:attrNameLst>
                                      </p:cBhvr>
                                      <p:to>
                                        <p:strVal val="visible"/>
                                      </p:to>
                                    </p:set>
                                    <p:animEffect transition="in" filter="wipe(down)">
                                      <p:cBhvr>
                                        <p:cTn id="75" dur="500"/>
                                        <p:tgtEl>
                                          <p:spTgt spid="4">
                                            <p:txEl>
                                              <p:pRg st="23" end="2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
                                            <p:txEl>
                                              <p:pRg st="24" end="24"/>
                                            </p:txEl>
                                          </p:spTgt>
                                        </p:tgtEl>
                                        <p:attrNameLst>
                                          <p:attrName>style.visibility</p:attrName>
                                        </p:attrNameLst>
                                      </p:cBhvr>
                                      <p:to>
                                        <p:strVal val="visible"/>
                                      </p:to>
                                    </p:set>
                                    <p:animEffect transition="in" filter="wipe(down)">
                                      <p:cBhvr>
                                        <p:cTn id="80" dur="500"/>
                                        <p:tgtEl>
                                          <p:spTgt spid="4">
                                            <p:txEl>
                                              <p:pRg st="24" end="2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
                                            <p:txEl>
                                              <p:pRg st="25" end="25"/>
                                            </p:txEl>
                                          </p:spTgt>
                                        </p:tgtEl>
                                        <p:attrNameLst>
                                          <p:attrName>style.visibility</p:attrName>
                                        </p:attrNameLst>
                                      </p:cBhvr>
                                      <p:to>
                                        <p:strVal val="visible"/>
                                      </p:to>
                                    </p:set>
                                    <p:animEffect transition="in" filter="wipe(down)">
                                      <p:cBhvr>
                                        <p:cTn id="85" dur="500"/>
                                        <p:tgtEl>
                                          <p:spTgt spid="4">
                                            <p:txEl>
                                              <p:pRg st="25" end="25"/>
                                            </p:tx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
                                            <p:txEl>
                                              <p:pRg st="26" end="26"/>
                                            </p:txEl>
                                          </p:spTgt>
                                        </p:tgtEl>
                                        <p:attrNameLst>
                                          <p:attrName>style.visibility</p:attrName>
                                        </p:attrNameLst>
                                      </p:cBhvr>
                                      <p:to>
                                        <p:strVal val="visible"/>
                                      </p:to>
                                    </p:set>
                                    <p:animEffect transition="in" filter="wipe(down)">
                                      <p:cBhvr>
                                        <p:cTn id="88" dur="500"/>
                                        <p:tgtEl>
                                          <p:spTgt spid="4">
                                            <p:txEl>
                                              <p:pRg st="26" end="26"/>
                                            </p:txEl>
                                          </p:spTgt>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
                                            <p:txEl>
                                              <p:pRg st="27" end="27"/>
                                            </p:txEl>
                                          </p:spTgt>
                                        </p:tgtEl>
                                        <p:attrNameLst>
                                          <p:attrName>style.visibility</p:attrName>
                                        </p:attrNameLst>
                                      </p:cBhvr>
                                      <p:to>
                                        <p:strVal val="visible"/>
                                      </p:to>
                                    </p:set>
                                    <p:animEffect transition="in" filter="wipe(down)">
                                      <p:cBhvr>
                                        <p:cTn id="91" dur="500"/>
                                        <p:tgtEl>
                                          <p:spTgt spid="4">
                                            <p:txEl>
                                              <p:pRg st="27" end="2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
                                            <p:txEl>
                                              <p:pRg st="29" end="29"/>
                                            </p:txEl>
                                          </p:spTgt>
                                        </p:tgtEl>
                                        <p:attrNameLst>
                                          <p:attrName>style.visibility</p:attrName>
                                        </p:attrNameLst>
                                      </p:cBhvr>
                                      <p:to>
                                        <p:strVal val="visible"/>
                                      </p:to>
                                    </p:set>
                                    <p:animEffect transition="in" filter="wipe(down)">
                                      <p:cBhvr>
                                        <p:cTn id="96" dur="500"/>
                                        <p:tgtEl>
                                          <p:spTgt spid="4">
                                            <p:txEl>
                                              <p:pRg st="29" end="29"/>
                                            </p:txEl>
                                          </p:spTgt>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
                                            <p:txEl>
                                              <p:pRg st="30" end="30"/>
                                            </p:txEl>
                                          </p:spTgt>
                                        </p:tgtEl>
                                        <p:attrNameLst>
                                          <p:attrName>style.visibility</p:attrName>
                                        </p:attrNameLst>
                                      </p:cBhvr>
                                      <p:to>
                                        <p:strVal val="visible"/>
                                      </p:to>
                                    </p:set>
                                    <p:animEffect transition="in" filter="wipe(down)">
                                      <p:cBhvr>
                                        <p:cTn id="99" dur="500"/>
                                        <p:tgtEl>
                                          <p:spTgt spid="4">
                                            <p:txEl>
                                              <p:pRg st="30" end="3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4">
                                            <p:txEl>
                                              <p:pRg st="32" end="32"/>
                                            </p:txEl>
                                          </p:spTgt>
                                        </p:tgtEl>
                                        <p:attrNameLst>
                                          <p:attrName>style.visibility</p:attrName>
                                        </p:attrNameLst>
                                      </p:cBhvr>
                                      <p:to>
                                        <p:strVal val="visible"/>
                                      </p:to>
                                    </p:set>
                                    <p:animEffect transition="in" filter="wipe(down)">
                                      <p:cBhvr>
                                        <p:cTn id="104" dur="500"/>
                                        <p:tgtEl>
                                          <p:spTgt spid="4">
                                            <p:txEl>
                                              <p:pRg st="32" end="3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
                                            <p:txEl>
                                              <p:pRg st="33" end="33"/>
                                            </p:txEl>
                                          </p:spTgt>
                                        </p:tgtEl>
                                        <p:attrNameLst>
                                          <p:attrName>style.visibility</p:attrName>
                                        </p:attrNameLst>
                                      </p:cBhvr>
                                      <p:to>
                                        <p:strVal val="visible"/>
                                      </p:to>
                                    </p:set>
                                    <p:animEffect transition="in" filter="wipe(down)">
                                      <p:cBhvr>
                                        <p:cTn id="109" dur="500"/>
                                        <p:tgtEl>
                                          <p:spTgt spid="4">
                                            <p:txEl>
                                              <p:pRg st="33" end="33"/>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
                                            <p:txEl>
                                              <p:pRg st="34" end="34"/>
                                            </p:txEl>
                                          </p:spTgt>
                                        </p:tgtEl>
                                        <p:attrNameLst>
                                          <p:attrName>style.visibility</p:attrName>
                                        </p:attrNameLst>
                                      </p:cBhvr>
                                      <p:to>
                                        <p:strVal val="visible"/>
                                      </p:to>
                                    </p:set>
                                    <p:animEffect transition="in" filter="wipe(down)">
                                      <p:cBhvr>
                                        <p:cTn id="114" dur="500"/>
                                        <p:tgtEl>
                                          <p:spTgt spid="4">
                                            <p:txEl>
                                              <p:pRg st="34" end="34"/>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4">
                                            <p:txEl>
                                              <p:pRg st="35" end="35"/>
                                            </p:txEl>
                                          </p:spTgt>
                                        </p:tgtEl>
                                        <p:attrNameLst>
                                          <p:attrName>style.visibility</p:attrName>
                                        </p:attrNameLst>
                                      </p:cBhvr>
                                      <p:to>
                                        <p:strVal val="visible"/>
                                      </p:to>
                                    </p:set>
                                    <p:animEffect transition="in" filter="wipe(down)">
                                      <p:cBhvr>
                                        <p:cTn id="119" dur="500"/>
                                        <p:tgtEl>
                                          <p:spTgt spid="4">
                                            <p:txEl>
                                              <p:pRg st="35" end="35"/>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4">
                                            <p:txEl>
                                              <p:pRg st="36" end="36"/>
                                            </p:txEl>
                                          </p:spTgt>
                                        </p:tgtEl>
                                        <p:attrNameLst>
                                          <p:attrName>style.visibility</p:attrName>
                                        </p:attrNameLst>
                                      </p:cBhvr>
                                      <p:to>
                                        <p:strVal val="visible"/>
                                      </p:to>
                                    </p:set>
                                    <p:animEffect transition="in" filter="wipe(down)">
                                      <p:cBhvr>
                                        <p:cTn id="124" dur="500"/>
                                        <p:tgtEl>
                                          <p:spTgt spid="4">
                                            <p:txEl>
                                              <p:pRg st="36" end="36"/>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4">
                                            <p:txEl>
                                              <p:pRg st="37" end="37"/>
                                            </p:txEl>
                                          </p:spTgt>
                                        </p:tgtEl>
                                        <p:attrNameLst>
                                          <p:attrName>style.visibility</p:attrName>
                                        </p:attrNameLst>
                                      </p:cBhvr>
                                      <p:to>
                                        <p:strVal val="visible"/>
                                      </p:to>
                                    </p:set>
                                    <p:animEffect transition="in" filter="wipe(down)">
                                      <p:cBhvr>
                                        <p:cTn id="129" dur="500"/>
                                        <p:tgtEl>
                                          <p:spTgt spid="4">
                                            <p:txEl>
                                              <p:pRg st="37" end="37"/>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4">
                                            <p:txEl>
                                              <p:pRg st="38" end="38"/>
                                            </p:txEl>
                                          </p:spTgt>
                                        </p:tgtEl>
                                        <p:attrNameLst>
                                          <p:attrName>style.visibility</p:attrName>
                                        </p:attrNameLst>
                                      </p:cBhvr>
                                      <p:to>
                                        <p:strVal val="visible"/>
                                      </p:to>
                                    </p:set>
                                    <p:animEffect transition="in" filter="wipe(down)">
                                      <p:cBhvr>
                                        <p:cTn id="134" dur="500"/>
                                        <p:tgtEl>
                                          <p:spTgt spid="4">
                                            <p:txEl>
                                              <p:pRg st="38" end="38"/>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4">
                                            <p:txEl>
                                              <p:pRg st="39" end="39"/>
                                            </p:txEl>
                                          </p:spTgt>
                                        </p:tgtEl>
                                        <p:attrNameLst>
                                          <p:attrName>style.visibility</p:attrName>
                                        </p:attrNameLst>
                                      </p:cBhvr>
                                      <p:to>
                                        <p:strVal val="visible"/>
                                      </p:to>
                                    </p:set>
                                    <p:animEffect transition="in" filter="wipe(down)">
                                      <p:cBhvr>
                                        <p:cTn id="139" dur="500"/>
                                        <p:tgtEl>
                                          <p:spTgt spid="4">
                                            <p:txEl>
                                              <p:pRg st="39" end="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fontScale="92500" lnSpcReduction="20000"/>
          </a:bodyPr>
          <a:lstStyle/>
          <a:p>
            <a:pPr marL="420624" indent="-384048" fontAlgn="auto">
              <a:spcAft>
                <a:spcPts val="0"/>
              </a:spcAft>
              <a:buFont typeface="Wingdings 2"/>
              <a:buChar char=""/>
              <a:defRPr/>
            </a:pPr>
            <a:r>
              <a:rPr lang="en-US" dirty="0" smtClean="0"/>
              <a:t>REMEMBER – YOUR RESUME IS THE FIRST THING THE COMPANY WILL SEE ABOUT YOU.  </a:t>
            </a:r>
            <a:r>
              <a:rPr lang="en-US" dirty="0" smtClean="0">
                <a:solidFill>
                  <a:srgbClr val="FFFF00"/>
                </a:solidFill>
              </a:rPr>
              <a:t>THIS IS THEIR FIRST IMPRESSION OF YOU.  MAKE SURE IT’S A GOOD ONE.</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A couple of tips:</a:t>
            </a:r>
          </a:p>
          <a:p>
            <a:pPr marL="722376" lvl="1" indent="-274320" fontAlgn="auto">
              <a:spcAft>
                <a:spcPts val="0"/>
              </a:spcAft>
              <a:buFont typeface="Wingdings 2"/>
              <a:buChar char=""/>
              <a:defRPr/>
            </a:pPr>
            <a:r>
              <a:rPr lang="en-US" sz="1800" dirty="0" smtClean="0"/>
              <a:t>Proofread, proofread, proofread.  There is nothing worse than seeing a typo in a resume of someone you are thinking of hiring.  It automatically makes the employer question whether you are qualified.  Proofread your work and then have somebody else proofread your work.</a:t>
            </a:r>
          </a:p>
          <a:p>
            <a:pPr marL="722376" lvl="1" indent="-274320" fontAlgn="auto">
              <a:spcAft>
                <a:spcPts val="0"/>
              </a:spcAft>
              <a:buFont typeface="Wingdings 2"/>
              <a:buChar char=""/>
              <a:defRPr/>
            </a:pPr>
            <a:r>
              <a:rPr lang="en-US" sz="1800" dirty="0" smtClean="0"/>
              <a:t>All resumes tend to look the same.  Make yours stand out in some way.  Whether it’s in the excellent quality of the writing, the uniqueness of the design, the clarity of the information, or the overwhelming qualifications you have.  </a:t>
            </a:r>
            <a:endParaRPr lang="en-US" sz="1800" dirty="0"/>
          </a:p>
        </p:txBody>
      </p:sp>
      <p:sp>
        <p:nvSpPr>
          <p:cNvPr id="5" name="Rectangle 2"/>
          <p:cNvSpPr txBox="1">
            <a:spLocks noChangeArrowheads="1"/>
          </p:cNvSpPr>
          <p:nvPr/>
        </p:nvSpPr>
        <p:spPr>
          <a:xfrm>
            <a:off x="342900" y="685800"/>
            <a:ext cx="6515100" cy="762000"/>
          </a:xfrm>
          <a:prstGeom prst="rect">
            <a:avLst/>
          </a:prstGeom>
          <a:solidFill>
            <a:schemeClr val="accent2"/>
          </a:solidFill>
        </p:spPr>
        <p:txBody>
          <a:bodyPr lIns="45720" rIns="45720" anchor="ctr">
            <a:normAutofit fontScale="97500" lnSpcReduction="10000"/>
          </a:bodyPr>
          <a:lstStyle/>
          <a:p>
            <a:pPr fontAlgn="auto">
              <a:spcAft>
                <a:spcPts val="0"/>
              </a:spcAft>
              <a:defRPr/>
            </a:pPr>
            <a:r>
              <a:rPr lang="en-US" sz="4600" b="1" dirty="0">
                <a:latin typeface="+mj-lt"/>
                <a:ea typeface="+mj-ea"/>
                <a:cs typeface="+mj-cs"/>
              </a:rPr>
              <a:t>Designing Your Resume</a:t>
            </a:r>
            <a:endParaRPr lang="en-US" sz="46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wipe(down)">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wipe(down)">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wipe(down)">
                                      <p:cBhvr>
                                        <p:cTn id="22"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29200" y="381000"/>
            <a:ext cx="1562100" cy="990600"/>
          </a:xfrm>
        </p:spPr>
        <p:txBody>
          <a:bodyPr/>
          <a:lstStyle/>
          <a:p>
            <a:r>
              <a:rPr lang="en-US" sz="1000" smtClean="0"/>
              <a:t>Jane Doe</a:t>
            </a:r>
            <a:br>
              <a:rPr lang="en-US" sz="1000" smtClean="0"/>
            </a:br>
            <a:r>
              <a:rPr lang="en-US" sz="1000" smtClean="0"/>
              <a:t>1234 6</a:t>
            </a:r>
            <a:r>
              <a:rPr lang="en-US" sz="1000" baseline="30000" smtClean="0"/>
              <a:t>th</a:t>
            </a:r>
            <a:r>
              <a:rPr lang="en-US" sz="1000" smtClean="0"/>
              <a:t> Street</a:t>
            </a:r>
            <a:br>
              <a:rPr lang="en-US" sz="1000" smtClean="0"/>
            </a:br>
            <a:r>
              <a:rPr lang="en-US" sz="1000" smtClean="0"/>
              <a:t>Merced, CA  95340</a:t>
            </a:r>
            <a:br>
              <a:rPr lang="en-US" sz="1000" smtClean="0"/>
            </a:br>
            <a:r>
              <a:rPr lang="en-US" sz="1000" smtClean="0"/>
              <a:t>Cell (209)742-3456</a:t>
            </a:r>
            <a:br>
              <a:rPr lang="en-US" sz="1000" smtClean="0"/>
            </a:br>
            <a:r>
              <a:rPr lang="en-US" sz="1000" smtClean="0"/>
              <a:t>Home (209) 888-4856</a:t>
            </a:r>
            <a:br>
              <a:rPr lang="en-US" sz="1000" smtClean="0"/>
            </a:br>
            <a:r>
              <a:rPr lang="en-US" sz="1000" smtClean="0"/>
              <a:t>jdoe@smartcookie.com</a:t>
            </a:r>
          </a:p>
        </p:txBody>
      </p:sp>
      <p:sp>
        <p:nvSpPr>
          <p:cNvPr id="4" name="Rectangle 2"/>
          <p:cNvSpPr txBox="1">
            <a:spLocks noChangeArrowheads="1"/>
          </p:cNvSpPr>
          <p:nvPr/>
        </p:nvSpPr>
        <p:spPr>
          <a:xfrm>
            <a:off x="381000" y="990600"/>
            <a:ext cx="6248400" cy="7620000"/>
          </a:xfrm>
          <a:prstGeom prst="rect">
            <a:avLst/>
          </a:prstGeom>
          <a:ln w="6350" cap="rnd">
            <a:noFill/>
          </a:ln>
        </p:spPr>
        <p:txBody>
          <a:bodyPr/>
          <a:lstStyle/>
          <a:p>
            <a:pPr fontAlgn="auto">
              <a:spcAft>
                <a:spcPts val="0"/>
              </a:spcAft>
              <a:defRPr/>
            </a:pP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rPr>
              <a:t>Objective:</a:t>
            </a:r>
          </a:p>
          <a:p>
            <a:pPr fontAlgn="auto">
              <a:spcAft>
                <a:spcPts val="0"/>
              </a:spcAft>
              <a:defRPr/>
            </a:pPr>
            <a:r>
              <a:rPr lang="en-US" sz="1000" i="1" dirty="0">
                <a:latin typeface="+mj-lt"/>
                <a:ea typeface="+mj-ea"/>
                <a:cs typeface="+mj-cs"/>
              </a:rPr>
              <a:t>To attain a job teaching art where I can help students to flourish in the </a:t>
            </a:r>
          </a:p>
          <a:p>
            <a:pPr fontAlgn="auto">
              <a:spcAft>
                <a:spcPts val="0"/>
              </a:spcAft>
              <a:defRPr/>
            </a:pPr>
            <a:r>
              <a:rPr lang="en-US" sz="1000" i="1" dirty="0">
                <a:latin typeface="+mj-lt"/>
                <a:ea typeface="+mj-ea"/>
                <a:cs typeface="+mj-cs"/>
              </a:rPr>
              <a:t>arts field and build a contemporary digital arts program</a:t>
            </a:r>
          </a:p>
          <a:p>
            <a:pPr fontAlgn="auto">
              <a:spcAft>
                <a:spcPts val="0"/>
              </a:spcAft>
              <a:defRPr/>
            </a:pPr>
            <a:endParaRPr lang="en-US" sz="1000" i="1" dirty="0">
              <a:latin typeface="+mj-lt"/>
              <a:ea typeface="+mj-ea"/>
              <a:cs typeface="+mj-cs"/>
            </a:endParaRPr>
          </a:p>
          <a:p>
            <a:pPr fontAlgn="auto">
              <a:spcAft>
                <a:spcPts val="0"/>
              </a:spcAft>
              <a:defRPr/>
            </a:pP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rPr>
              <a:t>Work Experience</a:t>
            </a:r>
            <a:endParaRPr lang="en-US" sz="16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endParaRPr>
          </a:p>
          <a:p>
            <a:pPr fontAlgn="auto">
              <a:spcAft>
                <a:spcPts val="0"/>
              </a:spcAft>
              <a:defRPr/>
            </a:pPr>
            <a:r>
              <a:rPr lang="en-US" sz="1000" b="1" i="1" dirty="0">
                <a:latin typeface="+mj-lt"/>
                <a:ea typeface="+mj-ea"/>
                <a:cs typeface="+mj-cs"/>
              </a:rPr>
              <a:t>Art Teacher - </a:t>
            </a:r>
            <a:r>
              <a:rPr lang="en-US" sz="1000" i="1" dirty="0">
                <a:latin typeface="+mj-lt"/>
                <a:ea typeface="+mj-ea"/>
                <a:cs typeface="+mj-cs"/>
              </a:rPr>
              <a:t>Merced Union High School District - Merced High School - 200 East Olive Avenue - Merced, CA  95348 - August 2008 to Current</a:t>
            </a: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Teach Art 1, 3 , 4 and AP  Studio Art  </a:t>
            </a:r>
          </a:p>
          <a:p>
            <a:pPr lvl="1" fontAlgn="auto">
              <a:spcAft>
                <a:spcPts val="0"/>
              </a:spcAft>
              <a:defRPr/>
            </a:pPr>
            <a:r>
              <a:rPr lang="en-US" sz="1000" i="1" dirty="0">
                <a:latin typeface="+mj-lt"/>
                <a:ea typeface="+mj-ea"/>
                <a:cs typeface="+mj-cs"/>
              </a:rPr>
              <a:t>- Develop art and computer graphics curriculum based on California State Standards</a:t>
            </a:r>
          </a:p>
          <a:p>
            <a:pPr lvl="1" fontAlgn="auto">
              <a:spcAft>
                <a:spcPts val="0"/>
              </a:spcAft>
              <a:defRPr/>
            </a:pPr>
            <a:r>
              <a:rPr lang="en-US" sz="1000" i="1" dirty="0">
                <a:latin typeface="+mj-lt"/>
                <a:ea typeface="+mj-ea"/>
                <a:cs typeface="+mj-cs"/>
              </a:rPr>
              <a:t>- Coordinate major art exhibits for advanced students</a:t>
            </a:r>
          </a:p>
          <a:p>
            <a:pPr fontAlgn="auto">
              <a:spcAft>
                <a:spcPts val="0"/>
              </a:spcAft>
              <a:defRPr/>
            </a:pPr>
            <a:endParaRPr lang="en-US" sz="1000" i="1" dirty="0">
              <a:latin typeface="+mj-lt"/>
              <a:ea typeface="+mj-ea"/>
              <a:cs typeface="+mj-cs"/>
            </a:endParaRPr>
          </a:p>
          <a:p>
            <a:pPr fontAlgn="auto">
              <a:spcAft>
                <a:spcPts val="0"/>
              </a:spcAft>
              <a:defRPr/>
            </a:pPr>
            <a:r>
              <a:rPr lang="en-US" sz="1000" b="1" i="1" dirty="0">
                <a:latin typeface="+mj-lt"/>
                <a:ea typeface="+mj-ea"/>
                <a:cs typeface="+mj-cs"/>
              </a:rPr>
              <a:t>Art Teacher/Language Arts Teacher- </a:t>
            </a:r>
            <a:r>
              <a:rPr lang="en-US" sz="1000" i="1" dirty="0">
                <a:latin typeface="+mj-lt"/>
                <a:ea typeface="+mj-ea"/>
                <a:cs typeface="+mj-cs"/>
              </a:rPr>
              <a:t>Merced City School District - Hoover Middle School - 800 East 26th Street - Merced, CA - (209) 385-6631- August 2003 to June 2008</a:t>
            </a:r>
          </a:p>
          <a:p>
            <a:pPr fontAlgn="auto">
              <a:spcAft>
                <a:spcPts val="0"/>
              </a:spcAft>
              <a:defRPr/>
            </a:pPr>
            <a:endParaRPr lang="en-US" sz="1000" i="1" dirty="0">
              <a:latin typeface="+mj-lt"/>
              <a:ea typeface="+mj-ea"/>
              <a:cs typeface="+mj-cs"/>
            </a:endParaRP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Developed art curriculum for 7th and 8th graders based on California State Standards</a:t>
            </a:r>
          </a:p>
          <a:p>
            <a:pPr lvl="1" fontAlgn="auto">
              <a:spcAft>
                <a:spcPts val="0"/>
              </a:spcAft>
              <a:defRPr/>
            </a:pPr>
            <a:r>
              <a:rPr lang="en-US" sz="1000" i="1" dirty="0">
                <a:latin typeface="+mj-lt"/>
                <a:ea typeface="+mj-ea"/>
                <a:cs typeface="+mj-cs"/>
              </a:rPr>
              <a:t>- Started and run an art club for 7th and 8th graders</a:t>
            </a:r>
          </a:p>
          <a:p>
            <a:pPr fontAlgn="auto">
              <a:spcAft>
                <a:spcPts val="0"/>
              </a:spcAft>
              <a:defRPr/>
            </a:pPr>
            <a:endParaRPr lang="en-US" sz="1000" i="1" dirty="0">
              <a:latin typeface="+mj-lt"/>
              <a:ea typeface="+mj-ea"/>
              <a:cs typeface="+mj-cs"/>
            </a:endParaRPr>
          </a:p>
          <a:p>
            <a:pPr fontAlgn="auto">
              <a:spcAft>
                <a:spcPts val="0"/>
              </a:spcAft>
              <a:defRPr/>
            </a:pPr>
            <a:r>
              <a:rPr lang="en-US" sz="1000" b="1" i="1" dirty="0">
                <a:latin typeface="+mj-lt"/>
                <a:ea typeface="+mj-ea"/>
                <a:cs typeface="+mj-cs"/>
              </a:rPr>
              <a:t>Art Director - </a:t>
            </a:r>
            <a:r>
              <a:rPr lang="en-US" sz="1000" i="1" dirty="0">
                <a:latin typeface="+mj-lt"/>
                <a:ea typeface="+mj-ea"/>
                <a:cs typeface="+mj-cs"/>
              </a:rPr>
              <a:t>On Target Marketing/Image Masters - 429 Grogan Avenue n Merced, CA - (209) 723-1165</a:t>
            </a:r>
          </a:p>
          <a:p>
            <a:pPr fontAlgn="auto">
              <a:spcAft>
                <a:spcPts val="0"/>
              </a:spcAft>
              <a:defRPr/>
            </a:pPr>
            <a:r>
              <a:rPr lang="en-US" sz="1000" i="1" dirty="0">
                <a:latin typeface="+mj-lt"/>
                <a:ea typeface="+mj-ea"/>
                <a:cs typeface="+mj-cs"/>
              </a:rPr>
              <a:t>September 1988 to August 2003</a:t>
            </a:r>
          </a:p>
          <a:p>
            <a:pPr fontAlgn="auto">
              <a:spcAft>
                <a:spcPts val="0"/>
              </a:spcAft>
              <a:defRPr/>
            </a:pPr>
            <a:endParaRPr lang="en-US" sz="1000" i="1" dirty="0">
              <a:latin typeface="+mj-lt"/>
              <a:ea typeface="+mj-ea"/>
              <a:cs typeface="+mj-cs"/>
            </a:endParaRPr>
          </a:p>
          <a:p>
            <a:pPr lvl="1" fontAlgn="auto">
              <a:spcAft>
                <a:spcPts val="0"/>
              </a:spcAft>
              <a:defRPr/>
            </a:pPr>
            <a:r>
              <a:rPr lang="en-US" sz="1000" i="1" dirty="0">
                <a:latin typeface="+mj-lt"/>
                <a:ea typeface="+mj-ea"/>
                <a:cs typeface="+mj-cs"/>
              </a:rPr>
              <a:t>Job Duties &amp; Responsibilities: </a:t>
            </a:r>
          </a:p>
          <a:p>
            <a:pPr lvl="1" fontAlgn="auto">
              <a:spcAft>
                <a:spcPts val="0"/>
              </a:spcAft>
              <a:defRPr/>
            </a:pPr>
            <a:r>
              <a:rPr lang="en-US" sz="1000" i="1" dirty="0">
                <a:latin typeface="+mj-lt"/>
                <a:ea typeface="+mj-ea"/>
                <a:cs typeface="+mj-cs"/>
              </a:rPr>
              <a:t>- Designed logos, brochures, ads, billboards, web sites, posters, presentation folders, magazines, newsletters, newspapers, t-shirts and more</a:t>
            </a:r>
          </a:p>
          <a:p>
            <a:pPr lvl="1" fontAlgn="auto">
              <a:spcAft>
                <a:spcPts val="0"/>
              </a:spcAft>
              <a:defRPr/>
            </a:pPr>
            <a:r>
              <a:rPr lang="en-US" sz="1000" i="1" dirty="0">
                <a:latin typeface="+mj-lt"/>
                <a:ea typeface="+mj-ea"/>
                <a:cs typeface="+mj-cs"/>
              </a:rPr>
              <a:t>- Supervised and trained the graphic designers who worked with me</a:t>
            </a:r>
          </a:p>
          <a:p>
            <a:pPr lvl="1" fontAlgn="auto">
              <a:spcAft>
                <a:spcPts val="0"/>
              </a:spcAft>
              <a:buFontTx/>
              <a:buChar char="-"/>
              <a:defRPr/>
            </a:pPr>
            <a:r>
              <a:rPr lang="en-US" sz="1000" i="1" dirty="0">
                <a:latin typeface="+mj-lt"/>
                <a:ea typeface="+mj-ea"/>
                <a:cs typeface="+mj-cs"/>
              </a:rPr>
              <a:t>Worked with the following computer programs: Adobe Illustrator, Quark Xpress, Adobe Photoshop, Adobe Pagemaker, Adobe GoLive, and Adobe Streamline</a:t>
            </a:r>
            <a:br>
              <a:rPr lang="en-US" sz="1000" i="1" dirty="0">
                <a:latin typeface="+mj-lt"/>
                <a:ea typeface="+mj-ea"/>
                <a:cs typeface="+mj-cs"/>
              </a:rPr>
            </a:br>
            <a:endParaRPr lang="en-US" sz="1000" i="1" dirty="0">
              <a:latin typeface="+mj-lt"/>
              <a:ea typeface="+mj-ea"/>
              <a:cs typeface="+mj-cs"/>
            </a:endParaRPr>
          </a:p>
          <a:p>
            <a:pPr fontAlgn="auto">
              <a:spcAft>
                <a:spcPts val="0"/>
              </a:spcAft>
              <a:defRPr/>
            </a:pPr>
            <a:r>
              <a:rPr lang="en-US" sz="1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rPr>
              <a:t>Education</a:t>
            </a:r>
          </a:p>
          <a:p>
            <a:pPr fontAlgn="auto">
              <a:spcAft>
                <a:spcPts val="0"/>
              </a:spcAft>
              <a:defRPr/>
            </a:pPr>
            <a:r>
              <a:rPr lang="en-US" sz="1000" i="1" dirty="0">
                <a:latin typeface="+mj-lt"/>
                <a:ea typeface="+mj-ea"/>
                <a:cs typeface="+mj-cs"/>
              </a:rPr>
              <a:t>Multiple Subjects CLAD Credential with supplementary authorization in Art</a:t>
            </a:r>
          </a:p>
          <a:p>
            <a:pPr lvl="1" fontAlgn="auto">
              <a:spcAft>
                <a:spcPts val="0"/>
              </a:spcAft>
              <a:defRPr/>
            </a:pPr>
            <a:r>
              <a:rPr lang="en-US" sz="1000" i="1" dirty="0">
                <a:latin typeface="+mj-lt"/>
                <a:ea typeface="+mj-ea"/>
                <a:cs typeface="+mj-cs"/>
              </a:rPr>
              <a:t>May 2003 - California State University Stanislaus - Turlock, California - Credential Program Grade Point Average 4.0</a:t>
            </a:r>
          </a:p>
          <a:p>
            <a:pPr lvl="1" fontAlgn="auto">
              <a:spcAft>
                <a:spcPts val="0"/>
              </a:spcAft>
              <a:buFontTx/>
              <a:buChar char="-"/>
              <a:defRPr/>
            </a:pPr>
            <a:r>
              <a:rPr lang="en-US" sz="1000" i="1" dirty="0">
                <a:latin typeface="+mj-lt"/>
                <a:ea typeface="+mj-ea"/>
                <a:cs typeface="+mj-cs"/>
              </a:rPr>
              <a:t>Currently pursuing a Administrative Credential and Masters in Education</a:t>
            </a:r>
          </a:p>
          <a:p>
            <a:pPr fontAlgn="auto">
              <a:spcAft>
                <a:spcPts val="0"/>
              </a:spcAft>
              <a:buFontTx/>
              <a:buChar char="-"/>
              <a:defRPr/>
            </a:pPr>
            <a:endParaRPr lang="en-US" sz="1000" i="1" dirty="0">
              <a:latin typeface="+mj-lt"/>
              <a:ea typeface="+mj-ea"/>
              <a:cs typeface="+mj-cs"/>
            </a:endParaRPr>
          </a:p>
          <a:p>
            <a:pPr fontAlgn="auto">
              <a:spcAft>
                <a:spcPts val="0"/>
              </a:spcAft>
              <a:buFontTx/>
              <a:buChar char="-"/>
              <a:defRPr/>
            </a:pPr>
            <a:r>
              <a:rPr lang="en-US" sz="1000" i="1" dirty="0">
                <a:latin typeface="+mj-lt"/>
                <a:ea typeface="+mj-ea"/>
                <a:cs typeface="+mj-cs"/>
              </a:rPr>
              <a:t>Bachelors of Arts Degree in Art</a:t>
            </a:r>
          </a:p>
          <a:p>
            <a:pPr lvl="1" fontAlgn="auto">
              <a:spcAft>
                <a:spcPts val="0"/>
              </a:spcAft>
              <a:buFontTx/>
              <a:buChar char="-"/>
              <a:defRPr/>
            </a:pPr>
            <a:r>
              <a:rPr lang="en-US" sz="1000" i="1" dirty="0">
                <a:latin typeface="+mj-lt"/>
                <a:ea typeface="+mj-ea"/>
                <a:cs typeface="+mj-cs"/>
              </a:rPr>
              <a:t>December 1987 - California State University Long Beach - Long Beach, California</a:t>
            </a:r>
          </a:p>
          <a:p>
            <a:pPr lvl="1" fontAlgn="auto">
              <a:spcAft>
                <a:spcPts val="0"/>
              </a:spcAft>
              <a:buFontTx/>
              <a:buChar char="-"/>
              <a:defRPr/>
            </a:pPr>
            <a:endParaRPr lang="en-US" sz="1000" i="1" dirty="0">
              <a:latin typeface="+mj-lt"/>
              <a:ea typeface="+mj-ea"/>
              <a:cs typeface="+mj-cs"/>
            </a:endParaRPr>
          </a:p>
          <a:p>
            <a:pPr fontAlgn="auto">
              <a:spcAft>
                <a:spcPts val="0"/>
              </a:spcAft>
              <a:defRPr/>
            </a:pP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Affiliations and Awards</a:t>
            </a:r>
          </a:p>
          <a:p>
            <a:pPr fontAlgn="auto">
              <a:spcAft>
                <a:spcPts val="0"/>
              </a:spcAft>
              <a:defRPr/>
            </a:pPr>
            <a:r>
              <a:rPr lang="en-US" sz="1000" i="1" dirty="0">
                <a:cs typeface="+mn-cs"/>
              </a:rPr>
              <a:t>- Member of Youth Arts Committee, Merced County Arts Council</a:t>
            </a:r>
          </a:p>
          <a:p>
            <a:pPr fontAlgn="auto">
              <a:spcAft>
                <a:spcPts val="0"/>
              </a:spcAft>
              <a:defRPr/>
            </a:pPr>
            <a:r>
              <a:rPr lang="en-US" sz="1000" i="1" dirty="0">
                <a:cs typeface="+mn-cs"/>
              </a:rPr>
              <a:t>- Member of CAEA - California Art Education Association</a:t>
            </a:r>
          </a:p>
          <a:p>
            <a:pPr fontAlgn="auto">
              <a:spcAft>
                <a:spcPts val="0"/>
              </a:spcAft>
              <a:defRPr/>
            </a:pPr>
            <a:r>
              <a:rPr lang="en-US" sz="1000" i="1" dirty="0">
                <a:cs typeface="+mn-cs"/>
              </a:rPr>
              <a:t>- Volunteer/Mentor - 1995-2005 - Graphic Arts Occupation Class - Merced County Office of Education</a:t>
            </a:r>
          </a:p>
          <a:p>
            <a:pPr fontAlgn="auto">
              <a:spcAft>
                <a:spcPts val="0"/>
              </a:spcAft>
              <a:defRPr/>
            </a:pPr>
            <a:r>
              <a:rPr lang="en-US" sz="1000" i="1" dirty="0">
                <a:cs typeface="+mn-cs"/>
              </a:rPr>
              <a:t>- Merced County Fair Logo Design 1996, 1998, 1999, 2000, 2002, 2004</a:t>
            </a:r>
          </a:p>
          <a:p>
            <a:pPr fontAlgn="auto">
              <a:spcAft>
                <a:spcPts val="0"/>
              </a:spcAft>
              <a:defRPr/>
            </a:pPr>
            <a:r>
              <a:rPr lang="en-US" sz="1000" i="1" dirty="0">
                <a:cs typeface="+mn-cs"/>
              </a:rPr>
              <a:t>- Exhibit of Graphic Design Work at Merced Arts Center  </a:t>
            </a:r>
          </a:p>
          <a:p>
            <a:pPr fontAlgn="auto">
              <a:spcAft>
                <a:spcPts val="0"/>
              </a:spcAft>
              <a:defRPr/>
            </a:pPr>
            <a:r>
              <a:rPr lang="en-US" sz="1000" i="1" dirty="0">
                <a:cs typeface="+mn-cs"/>
              </a:rPr>
              <a:t>- Leadership Merced Graduate</a:t>
            </a:r>
          </a:p>
          <a:p>
            <a:pPr fontAlgn="auto">
              <a:spcAft>
                <a:spcPts val="0"/>
              </a:spcAft>
              <a:defRPr/>
            </a:pPr>
            <a:r>
              <a:rPr lang="en-US" sz="1000" i="1" dirty="0">
                <a:cs typeface="+mn-cs"/>
              </a:rPr>
              <a:t>- Design awards from Addy Awards. Summit Design Awards, Independent Free Papers, Northern California Golf Association, and Dynamic Graphic Design</a:t>
            </a:r>
            <a:endParaRPr lang="en-US" sz="1000" i="1" dirty="0">
              <a:latin typeface="+mj-lt"/>
              <a:ea typeface="+mj-ea"/>
              <a:cs typeface="+mj-cs"/>
            </a:endParaRPr>
          </a:p>
        </p:txBody>
      </p:sp>
      <p:sp>
        <p:nvSpPr>
          <p:cNvPr id="7" name="TextBox 6"/>
          <p:cNvSpPr txBox="1">
            <a:spLocks noChangeArrowheads="1"/>
          </p:cNvSpPr>
          <p:nvPr/>
        </p:nvSpPr>
        <p:spPr bwMode="auto">
          <a:xfrm>
            <a:off x="5410200" y="2819400"/>
            <a:ext cx="1447800" cy="4154488"/>
          </a:xfrm>
          <a:prstGeom prst="rect">
            <a:avLst/>
          </a:prstGeom>
          <a:solidFill>
            <a:schemeClr val="accent1"/>
          </a:solidFill>
          <a:ln w="9525">
            <a:noFill/>
            <a:miter lim="800000"/>
            <a:headEnd/>
            <a:tailEnd/>
          </a:ln>
        </p:spPr>
        <p:txBody>
          <a:bodyPr>
            <a:spAutoFit/>
          </a:bodyPr>
          <a:lstStyle/>
          <a:p>
            <a:r>
              <a:rPr lang="en-US">
                <a:solidFill>
                  <a:schemeClr val="bg1"/>
                </a:solidFill>
              </a:rPr>
              <a:t>Simple things like making your headings stand out can improve your resume.</a:t>
            </a:r>
          </a:p>
        </p:txBody>
      </p:sp>
      <p:sp>
        <p:nvSpPr>
          <p:cNvPr id="25605" name="TextBox 4"/>
          <p:cNvSpPr txBox="1">
            <a:spLocks noChangeArrowheads="1"/>
          </p:cNvSpPr>
          <p:nvPr/>
        </p:nvSpPr>
        <p:spPr bwMode="auto">
          <a:xfrm>
            <a:off x="0" y="0"/>
            <a:ext cx="2678113" cy="461963"/>
          </a:xfrm>
          <a:prstGeom prst="rect">
            <a:avLst/>
          </a:prstGeom>
          <a:solidFill>
            <a:schemeClr val="accent1"/>
          </a:solidFill>
          <a:ln w="9525">
            <a:noFill/>
            <a:miter lim="800000"/>
            <a:headEnd/>
            <a:tailEnd/>
          </a:ln>
        </p:spPr>
        <p:txBody>
          <a:bodyPr wrap="none">
            <a:spAutoFit/>
          </a:bodyPr>
          <a:lstStyle/>
          <a:p>
            <a:r>
              <a:rPr lang="en-US"/>
              <a:t>Example of Resume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wipe(down)">
                                      <p:cBhvr>
                                        <p:cTn id="40" dur="500"/>
                                        <p:tgtEl>
                                          <p:spTgt spid="4">
                                            <p:txEl>
                                              <p:pRg st="6" end="6"/>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wipe(down)">
                                      <p:cBhvr>
                                        <p:cTn id="43" dur="500"/>
                                        <p:tgtEl>
                                          <p:spTgt spid="4">
                                            <p:txEl>
                                              <p:pRg st="7" end="7"/>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wipe(down)">
                                      <p:cBhvr>
                                        <p:cTn id="46" dur="500"/>
                                        <p:tgtEl>
                                          <p:spTgt spid="4">
                                            <p:txEl>
                                              <p:pRg st="8" end="8"/>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wipe(down)">
                                      <p:cBhvr>
                                        <p:cTn id="49" dur="500"/>
                                        <p:tgtEl>
                                          <p:spTgt spid="4">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wipe(down)">
                                      <p:cBhvr>
                                        <p:cTn id="54" dur="500"/>
                                        <p:tgtEl>
                                          <p:spTgt spid="4">
                                            <p:txEl>
                                              <p:pRg st="11" end="11"/>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down)">
                                      <p:cBhvr>
                                        <p:cTn id="57" dur="500"/>
                                        <p:tgtEl>
                                          <p:spTgt spid="4">
                                            <p:txEl>
                                              <p:pRg st="13" end="13"/>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
                                            <p:txEl>
                                              <p:pRg st="14" end="14"/>
                                            </p:txEl>
                                          </p:spTgt>
                                        </p:tgtEl>
                                        <p:attrNameLst>
                                          <p:attrName>style.visibility</p:attrName>
                                        </p:attrNameLst>
                                      </p:cBhvr>
                                      <p:to>
                                        <p:strVal val="visible"/>
                                      </p:to>
                                    </p:set>
                                    <p:animEffect transition="in" filter="wipe(down)">
                                      <p:cBhvr>
                                        <p:cTn id="60" dur="500"/>
                                        <p:tgtEl>
                                          <p:spTgt spid="4">
                                            <p:txEl>
                                              <p:pRg st="14" end="14"/>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
                                            <p:txEl>
                                              <p:pRg st="15" end="15"/>
                                            </p:txEl>
                                          </p:spTgt>
                                        </p:tgtEl>
                                        <p:attrNameLst>
                                          <p:attrName>style.visibility</p:attrName>
                                        </p:attrNameLst>
                                      </p:cBhvr>
                                      <p:to>
                                        <p:strVal val="visible"/>
                                      </p:to>
                                    </p:set>
                                    <p:animEffect transition="in" filter="wipe(down)">
                                      <p:cBhvr>
                                        <p:cTn id="63" dur="500"/>
                                        <p:tgtEl>
                                          <p:spTgt spid="4">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txEl>
                                              <p:pRg st="17" end="17"/>
                                            </p:txEl>
                                          </p:spTgt>
                                        </p:tgtEl>
                                        <p:attrNameLst>
                                          <p:attrName>style.visibility</p:attrName>
                                        </p:attrNameLst>
                                      </p:cBhvr>
                                      <p:to>
                                        <p:strVal val="visible"/>
                                      </p:to>
                                    </p:set>
                                    <p:animEffect transition="in" filter="wipe(down)">
                                      <p:cBhvr>
                                        <p:cTn id="68" dur="500"/>
                                        <p:tgtEl>
                                          <p:spTgt spid="4">
                                            <p:txEl>
                                              <p:pRg st="17" end="1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
                                            <p:txEl>
                                              <p:pRg st="18" end="18"/>
                                            </p:txEl>
                                          </p:spTgt>
                                        </p:tgtEl>
                                        <p:attrNameLst>
                                          <p:attrName>style.visibility</p:attrName>
                                        </p:attrNameLst>
                                      </p:cBhvr>
                                      <p:to>
                                        <p:strVal val="visible"/>
                                      </p:to>
                                    </p:set>
                                    <p:animEffect transition="in" filter="wipe(down)">
                                      <p:cBhvr>
                                        <p:cTn id="73" dur="500"/>
                                        <p:tgtEl>
                                          <p:spTgt spid="4">
                                            <p:txEl>
                                              <p:pRg st="18" end="18"/>
                                            </p:tx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
                                            <p:txEl>
                                              <p:pRg st="20" end="20"/>
                                            </p:txEl>
                                          </p:spTgt>
                                        </p:tgtEl>
                                        <p:attrNameLst>
                                          <p:attrName>style.visibility</p:attrName>
                                        </p:attrNameLst>
                                      </p:cBhvr>
                                      <p:to>
                                        <p:strVal val="visible"/>
                                      </p:to>
                                    </p:set>
                                    <p:animEffect transition="in" filter="wipe(down)">
                                      <p:cBhvr>
                                        <p:cTn id="76" dur="500"/>
                                        <p:tgtEl>
                                          <p:spTgt spid="4">
                                            <p:txEl>
                                              <p:pRg st="20" end="20"/>
                                            </p:tx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
                                            <p:txEl>
                                              <p:pRg st="21" end="21"/>
                                            </p:txEl>
                                          </p:spTgt>
                                        </p:tgtEl>
                                        <p:attrNameLst>
                                          <p:attrName>style.visibility</p:attrName>
                                        </p:attrNameLst>
                                      </p:cBhvr>
                                      <p:to>
                                        <p:strVal val="visible"/>
                                      </p:to>
                                    </p:set>
                                    <p:animEffect transition="in" filter="wipe(down)">
                                      <p:cBhvr>
                                        <p:cTn id="79" dur="500"/>
                                        <p:tgtEl>
                                          <p:spTgt spid="4">
                                            <p:txEl>
                                              <p:pRg st="21" end="21"/>
                                            </p:tx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
                                            <p:txEl>
                                              <p:pRg st="22" end="22"/>
                                            </p:txEl>
                                          </p:spTgt>
                                        </p:tgtEl>
                                        <p:attrNameLst>
                                          <p:attrName>style.visibility</p:attrName>
                                        </p:attrNameLst>
                                      </p:cBhvr>
                                      <p:to>
                                        <p:strVal val="visible"/>
                                      </p:to>
                                    </p:set>
                                    <p:animEffect transition="in" filter="wipe(down)">
                                      <p:cBhvr>
                                        <p:cTn id="82" dur="500"/>
                                        <p:tgtEl>
                                          <p:spTgt spid="4">
                                            <p:txEl>
                                              <p:pRg st="22" end="22"/>
                                            </p:txEl>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
                                            <p:txEl>
                                              <p:pRg st="23" end="23"/>
                                            </p:txEl>
                                          </p:spTgt>
                                        </p:tgtEl>
                                        <p:attrNameLst>
                                          <p:attrName>style.visibility</p:attrName>
                                        </p:attrNameLst>
                                      </p:cBhvr>
                                      <p:to>
                                        <p:strVal val="visible"/>
                                      </p:to>
                                    </p:set>
                                    <p:animEffect transition="in" filter="wipe(down)">
                                      <p:cBhvr>
                                        <p:cTn id="85" dur="500"/>
                                        <p:tgtEl>
                                          <p:spTgt spid="4">
                                            <p:txEl>
                                              <p:pRg st="23" end="2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
                                            <p:txEl>
                                              <p:pRg st="24" end="24"/>
                                            </p:txEl>
                                          </p:spTgt>
                                        </p:tgtEl>
                                        <p:attrNameLst>
                                          <p:attrName>style.visibility</p:attrName>
                                        </p:attrNameLst>
                                      </p:cBhvr>
                                      <p:to>
                                        <p:strVal val="visible"/>
                                      </p:to>
                                    </p:set>
                                    <p:animEffect transition="in" filter="wipe(down)">
                                      <p:cBhvr>
                                        <p:cTn id="90" dur="500"/>
                                        <p:tgtEl>
                                          <p:spTgt spid="4">
                                            <p:txEl>
                                              <p:pRg st="24" end="2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
                                            <p:txEl>
                                              <p:pRg st="25" end="25"/>
                                            </p:txEl>
                                          </p:spTgt>
                                        </p:tgtEl>
                                        <p:attrNameLst>
                                          <p:attrName>style.visibility</p:attrName>
                                        </p:attrNameLst>
                                      </p:cBhvr>
                                      <p:to>
                                        <p:strVal val="visible"/>
                                      </p:to>
                                    </p:set>
                                    <p:animEffect transition="in" filter="wipe(down)">
                                      <p:cBhvr>
                                        <p:cTn id="95" dur="500"/>
                                        <p:tgtEl>
                                          <p:spTgt spid="4">
                                            <p:txEl>
                                              <p:pRg st="25" end="25"/>
                                            </p:txEl>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
                                            <p:txEl>
                                              <p:pRg st="26" end="26"/>
                                            </p:txEl>
                                          </p:spTgt>
                                        </p:tgtEl>
                                        <p:attrNameLst>
                                          <p:attrName>style.visibility</p:attrName>
                                        </p:attrNameLst>
                                      </p:cBhvr>
                                      <p:to>
                                        <p:strVal val="visible"/>
                                      </p:to>
                                    </p:set>
                                    <p:animEffect transition="in" filter="wipe(down)">
                                      <p:cBhvr>
                                        <p:cTn id="98" dur="500"/>
                                        <p:tgtEl>
                                          <p:spTgt spid="4">
                                            <p:txEl>
                                              <p:pRg st="26" end="26"/>
                                            </p:txEl>
                                          </p:spTgt>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
                                            <p:txEl>
                                              <p:pRg st="27" end="27"/>
                                            </p:txEl>
                                          </p:spTgt>
                                        </p:tgtEl>
                                        <p:attrNameLst>
                                          <p:attrName>style.visibility</p:attrName>
                                        </p:attrNameLst>
                                      </p:cBhvr>
                                      <p:to>
                                        <p:strVal val="visible"/>
                                      </p:to>
                                    </p:set>
                                    <p:animEffect transition="in" filter="wipe(down)">
                                      <p:cBhvr>
                                        <p:cTn id="101" dur="500"/>
                                        <p:tgtEl>
                                          <p:spTgt spid="4">
                                            <p:txEl>
                                              <p:pRg st="27" end="27"/>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
                                            <p:txEl>
                                              <p:pRg st="29" end="29"/>
                                            </p:txEl>
                                          </p:spTgt>
                                        </p:tgtEl>
                                        <p:attrNameLst>
                                          <p:attrName>style.visibility</p:attrName>
                                        </p:attrNameLst>
                                      </p:cBhvr>
                                      <p:to>
                                        <p:strVal val="visible"/>
                                      </p:to>
                                    </p:set>
                                    <p:animEffect transition="in" filter="wipe(down)">
                                      <p:cBhvr>
                                        <p:cTn id="106" dur="500"/>
                                        <p:tgtEl>
                                          <p:spTgt spid="4">
                                            <p:txEl>
                                              <p:pRg st="29" end="29"/>
                                            </p:txEl>
                                          </p:spTgt>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4">
                                            <p:txEl>
                                              <p:pRg st="30" end="30"/>
                                            </p:txEl>
                                          </p:spTgt>
                                        </p:tgtEl>
                                        <p:attrNameLst>
                                          <p:attrName>style.visibility</p:attrName>
                                        </p:attrNameLst>
                                      </p:cBhvr>
                                      <p:to>
                                        <p:strVal val="visible"/>
                                      </p:to>
                                    </p:set>
                                    <p:animEffect transition="in" filter="wipe(down)">
                                      <p:cBhvr>
                                        <p:cTn id="109" dur="500"/>
                                        <p:tgtEl>
                                          <p:spTgt spid="4">
                                            <p:txEl>
                                              <p:pRg st="30" end="3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
                                            <p:txEl>
                                              <p:pRg st="32" end="32"/>
                                            </p:txEl>
                                          </p:spTgt>
                                        </p:tgtEl>
                                        <p:attrNameLst>
                                          <p:attrName>style.visibility</p:attrName>
                                        </p:attrNameLst>
                                      </p:cBhvr>
                                      <p:to>
                                        <p:strVal val="visible"/>
                                      </p:to>
                                    </p:set>
                                    <p:animEffect transition="in" filter="wipe(down)">
                                      <p:cBhvr>
                                        <p:cTn id="114" dur="500"/>
                                        <p:tgtEl>
                                          <p:spTgt spid="4">
                                            <p:txEl>
                                              <p:pRg st="32" end="32"/>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4">
                                            <p:txEl>
                                              <p:pRg st="33" end="33"/>
                                            </p:txEl>
                                          </p:spTgt>
                                        </p:tgtEl>
                                        <p:attrNameLst>
                                          <p:attrName>style.visibility</p:attrName>
                                        </p:attrNameLst>
                                      </p:cBhvr>
                                      <p:to>
                                        <p:strVal val="visible"/>
                                      </p:to>
                                    </p:set>
                                    <p:animEffect transition="in" filter="wipe(down)">
                                      <p:cBhvr>
                                        <p:cTn id="119" dur="500"/>
                                        <p:tgtEl>
                                          <p:spTgt spid="4">
                                            <p:txEl>
                                              <p:pRg st="33" end="33"/>
                                            </p:txEl>
                                          </p:spTgt>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4">
                                            <p:txEl>
                                              <p:pRg st="34" end="34"/>
                                            </p:txEl>
                                          </p:spTgt>
                                        </p:tgtEl>
                                        <p:attrNameLst>
                                          <p:attrName>style.visibility</p:attrName>
                                        </p:attrNameLst>
                                      </p:cBhvr>
                                      <p:to>
                                        <p:strVal val="visible"/>
                                      </p:to>
                                    </p:set>
                                    <p:animEffect transition="in" filter="wipe(down)">
                                      <p:cBhvr>
                                        <p:cTn id="122" dur="500"/>
                                        <p:tgtEl>
                                          <p:spTgt spid="4">
                                            <p:txEl>
                                              <p:pRg st="34" end="34"/>
                                            </p:txEl>
                                          </p:spTgt>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4">
                                            <p:txEl>
                                              <p:pRg st="35" end="35"/>
                                            </p:txEl>
                                          </p:spTgt>
                                        </p:tgtEl>
                                        <p:attrNameLst>
                                          <p:attrName>style.visibility</p:attrName>
                                        </p:attrNameLst>
                                      </p:cBhvr>
                                      <p:to>
                                        <p:strVal val="visible"/>
                                      </p:to>
                                    </p:set>
                                    <p:animEffect transition="in" filter="wipe(down)">
                                      <p:cBhvr>
                                        <p:cTn id="125" dur="500"/>
                                        <p:tgtEl>
                                          <p:spTgt spid="4">
                                            <p:txEl>
                                              <p:pRg st="35" end="35"/>
                                            </p:txEl>
                                          </p:spTgt>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4">
                                            <p:txEl>
                                              <p:pRg st="36" end="36"/>
                                            </p:txEl>
                                          </p:spTgt>
                                        </p:tgtEl>
                                        <p:attrNameLst>
                                          <p:attrName>style.visibility</p:attrName>
                                        </p:attrNameLst>
                                      </p:cBhvr>
                                      <p:to>
                                        <p:strVal val="visible"/>
                                      </p:to>
                                    </p:set>
                                    <p:animEffect transition="in" filter="wipe(down)">
                                      <p:cBhvr>
                                        <p:cTn id="128" dur="500"/>
                                        <p:tgtEl>
                                          <p:spTgt spid="4">
                                            <p:txEl>
                                              <p:pRg st="36" end="36"/>
                                            </p:txEl>
                                          </p:spTgt>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4">
                                            <p:txEl>
                                              <p:pRg st="37" end="37"/>
                                            </p:txEl>
                                          </p:spTgt>
                                        </p:tgtEl>
                                        <p:attrNameLst>
                                          <p:attrName>style.visibility</p:attrName>
                                        </p:attrNameLst>
                                      </p:cBhvr>
                                      <p:to>
                                        <p:strVal val="visible"/>
                                      </p:to>
                                    </p:set>
                                    <p:animEffect transition="in" filter="wipe(down)">
                                      <p:cBhvr>
                                        <p:cTn id="131" dur="500"/>
                                        <p:tgtEl>
                                          <p:spTgt spid="4">
                                            <p:txEl>
                                              <p:pRg st="37" end="37"/>
                                            </p:txEl>
                                          </p:spTgt>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
                                            <p:txEl>
                                              <p:pRg st="38" end="38"/>
                                            </p:txEl>
                                          </p:spTgt>
                                        </p:tgtEl>
                                        <p:attrNameLst>
                                          <p:attrName>style.visibility</p:attrName>
                                        </p:attrNameLst>
                                      </p:cBhvr>
                                      <p:to>
                                        <p:strVal val="visible"/>
                                      </p:to>
                                    </p:set>
                                    <p:animEffect transition="in" filter="wipe(down)">
                                      <p:cBhvr>
                                        <p:cTn id="134" dur="500"/>
                                        <p:tgtEl>
                                          <p:spTgt spid="4">
                                            <p:txEl>
                                              <p:pRg st="38" end="38"/>
                                            </p:txEl>
                                          </p:spTgt>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4">
                                            <p:txEl>
                                              <p:pRg st="39" end="39"/>
                                            </p:txEl>
                                          </p:spTgt>
                                        </p:tgtEl>
                                        <p:attrNameLst>
                                          <p:attrName>style.visibility</p:attrName>
                                        </p:attrNameLst>
                                      </p:cBhvr>
                                      <p:to>
                                        <p:strVal val="visible"/>
                                      </p:to>
                                    </p:set>
                                    <p:animEffect transition="in" filter="wipe(down)">
                                      <p:cBhvr>
                                        <p:cTn id="137" dur="500"/>
                                        <p:tgtEl>
                                          <p:spTgt spid="4">
                                            <p:txEl>
                                              <p:pRg st="39" end="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342900" y="366713"/>
            <a:ext cx="5600700" cy="1524000"/>
          </a:xfrm>
        </p:spPr>
        <p:txBody>
          <a:bodyPr/>
          <a:lstStyle/>
          <a:p>
            <a:r>
              <a:rPr lang="en-US" smtClean="0"/>
              <a:t>Objectives:</a:t>
            </a:r>
          </a:p>
        </p:txBody>
      </p:sp>
      <p:sp>
        <p:nvSpPr>
          <p:cNvPr id="5" name="Content Placeholder 4"/>
          <p:cNvSpPr>
            <a:spLocks noGrp="1"/>
          </p:cNvSpPr>
          <p:nvPr>
            <p:ph sz="half" idx="1"/>
          </p:nvPr>
        </p:nvSpPr>
        <p:spPr>
          <a:xfrm>
            <a:off x="342900" y="2133600"/>
            <a:ext cx="5295900" cy="6034088"/>
          </a:xfrm>
        </p:spPr>
        <p:txBody>
          <a:bodyPr>
            <a:normAutofit fontScale="47500" lnSpcReduction="20000"/>
          </a:bodyPr>
          <a:lstStyle/>
          <a:p>
            <a:pPr marL="420624" indent="-384048" fontAlgn="auto">
              <a:spcAft>
                <a:spcPts val="0"/>
              </a:spcAft>
              <a:buFont typeface="Wingdings 2"/>
              <a:buChar char=""/>
              <a:defRPr/>
            </a:pPr>
            <a:r>
              <a:rPr lang="en-US" sz="5800" dirty="0" smtClean="0"/>
              <a:t>Students will describe the process of creating a resume.</a:t>
            </a:r>
          </a:p>
          <a:p>
            <a:pPr marL="420624" indent="-384048" fontAlgn="auto">
              <a:spcAft>
                <a:spcPts val="0"/>
              </a:spcAft>
              <a:buFont typeface="Wingdings 2"/>
              <a:buChar char=""/>
              <a:defRPr/>
            </a:pPr>
            <a:r>
              <a:rPr lang="en-US" sz="5800" dirty="0" smtClean="0"/>
              <a:t>Students will create a resume that creatively shows their skills and personality.</a:t>
            </a:r>
          </a:p>
          <a:p>
            <a:pPr marL="420624" indent="-384048" fontAlgn="auto">
              <a:spcAft>
                <a:spcPts val="0"/>
              </a:spcAft>
              <a:buFont typeface="Wingdings 2"/>
              <a:buChar char=""/>
              <a:defRPr/>
            </a:pPr>
            <a:endParaRPr lang="en-US" dirty="0"/>
          </a:p>
        </p:txBody>
      </p:sp>
      <p:sp>
        <p:nvSpPr>
          <p:cNvPr id="6" name="Content Placeholder 5"/>
          <p:cNvSpPr>
            <a:spLocks noGrp="1"/>
          </p:cNvSpPr>
          <p:nvPr>
            <p:ph sz="half" idx="2"/>
          </p:nvPr>
        </p:nvSpPr>
        <p:spPr>
          <a:xfrm>
            <a:off x="533400" y="5181600"/>
            <a:ext cx="5410200" cy="2986088"/>
          </a:xfrm>
        </p:spPr>
        <p:txBody>
          <a:bodyPr>
            <a:normAutofit fontScale="47500" lnSpcReduction="20000"/>
          </a:bodyPr>
          <a:lstStyle/>
          <a:p>
            <a:pPr marL="420624" indent="-384048" fontAlgn="auto">
              <a:spcAft>
                <a:spcPts val="0"/>
              </a:spcAft>
              <a:buFont typeface="Wingdings 2"/>
              <a:buNone/>
              <a:defRPr/>
            </a:pPr>
            <a:r>
              <a:rPr lang="en-US" dirty="0" smtClean="0"/>
              <a:t>California Standards:</a:t>
            </a:r>
          </a:p>
          <a:p>
            <a:pPr marL="420624" indent="-384048" fontAlgn="auto">
              <a:spcAft>
                <a:spcPts val="0"/>
              </a:spcAft>
              <a:buFont typeface="Wingdings 2"/>
              <a:buChar char=""/>
              <a:defRPr/>
            </a:pPr>
            <a:r>
              <a:rPr lang="en-US" dirty="0" smtClean="0"/>
              <a:t>Proficient:</a:t>
            </a:r>
          </a:p>
          <a:p>
            <a:pPr marL="420624" indent="-384048" fontAlgn="auto">
              <a:spcAft>
                <a:spcPts val="0"/>
              </a:spcAft>
              <a:buFont typeface="Wingdings 2"/>
              <a:buChar char=""/>
              <a:defRPr/>
            </a:pPr>
            <a:r>
              <a:rPr lang="en-US" dirty="0" smtClean="0"/>
              <a:t>2.1 Solve a visual arts problem that involves the effective use of the elements of art and the principles of design.</a:t>
            </a:r>
          </a:p>
          <a:p>
            <a:pPr marL="420624" indent="-384048" fontAlgn="auto">
              <a:spcAft>
                <a:spcPts val="0"/>
              </a:spcAft>
              <a:buFont typeface="Wingdings 2"/>
              <a:buChar char=""/>
              <a:defRPr/>
            </a:pPr>
            <a:r>
              <a:rPr lang="en-US" dirty="0" smtClean="0"/>
              <a:t>2.3 Develop and refine skill in the manipulation of digital imagery (either still or video)</a:t>
            </a:r>
          </a:p>
          <a:p>
            <a:pPr marL="420624" indent="-384048" fontAlgn="auto">
              <a:spcAft>
                <a:spcPts val="0"/>
              </a:spcAft>
              <a:buFont typeface="Wingdings 2"/>
              <a:buChar char=""/>
              <a:defRPr/>
            </a:pPr>
            <a:r>
              <a:rPr lang="en-US" dirty="0" smtClean="0"/>
              <a:t>Advanced:</a:t>
            </a:r>
          </a:p>
          <a:p>
            <a:pPr marL="420624" indent="-384048" fontAlgn="auto">
              <a:spcAft>
                <a:spcPts val="0"/>
              </a:spcAft>
              <a:buFont typeface="Wingdings 2"/>
              <a:buChar char=""/>
              <a:defRPr/>
            </a:pPr>
            <a:r>
              <a:rPr lang="en-US" dirty="0" smtClean="0"/>
              <a:t>2.1 Create original works of art of increasing complexity and skill in a variety of media that reflect their feelings and points of view. </a:t>
            </a:r>
          </a:p>
          <a:p>
            <a:pPr marL="420624" indent="-384048" fontAlgn="auto">
              <a:spcAft>
                <a:spcPts val="0"/>
              </a:spcAft>
              <a:buFont typeface="Wingdings 2"/>
              <a:buChar char=""/>
              <a:defRPr/>
            </a:pPr>
            <a:r>
              <a:rPr lang="en-US" dirty="0" smtClean="0"/>
              <a:t>2.4 Demonstrate in their own works of art a personal style and an advanced proficiency in communicating an idea, theme, or emotion.</a:t>
            </a:r>
          </a:p>
          <a:p>
            <a:pPr marL="420624" indent="-384048" fontAlgn="auto">
              <a:spcAft>
                <a:spcPts val="0"/>
              </a:spcAft>
              <a:buFont typeface="Wingdings 2"/>
              <a:buChar char=""/>
              <a:defRPr/>
            </a:pPr>
            <a:r>
              <a:rPr lang="en-US" dirty="0" smtClean="0"/>
              <a:t>5.3 Prepare portfolios of their original works of art for a variety of purposes (e.g., review for post secondary application, exhibition, job application, and personal collection). </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cstate="print"/>
          <a:srcRect/>
          <a:stretch>
            <a:fillRect/>
          </a:stretch>
        </p:blipFill>
        <p:spPr bwMode="auto">
          <a:xfrm>
            <a:off x="23813" y="0"/>
            <a:ext cx="6810375" cy="9163050"/>
          </a:xfrm>
          <a:prstGeom prst="rect">
            <a:avLst/>
          </a:prstGeom>
          <a:noFill/>
          <a:ln w="9525">
            <a:noFill/>
            <a:miter lim="800000"/>
            <a:headEnd/>
            <a:tailEnd/>
          </a:ln>
        </p:spPr>
      </p:pic>
      <p:sp>
        <p:nvSpPr>
          <p:cNvPr id="7" name="TextBox 6"/>
          <p:cNvSpPr txBox="1">
            <a:spLocks noChangeArrowheads="1"/>
          </p:cNvSpPr>
          <p:nvPr/>
        </p:nvSpPr>
        <p:spPr bwMode="auto">
          <a:xfrm>
            <a:off x="4876800" y="4724400"/>
            <a:ext cx="1981200" cy="2246313"/>
          </a:xfrm>
          <a:prstGeom prst="rect">
            <a:avLst/>
          </a:prstGeom>
          <a:solidFill>
            <a:schemeClr val="accent1"/>
          </a:solidFill>
          <a:ln w="9525">
            <a:noFill/>
            <a:miter lim="800000"/>
            <a:headEnd/>
            <a:tailEnd/>
          </a:ln>
        </p:spPr>
        <p:txBody>
          <a:bodyPr>
            <a:spAutoFit/>
          </a:bodyPr>
          <a:lstStyle/>
          <a:p>
            <a:r>
              <a:rPr lang="en-US" sz="2000"/>
              <a:t>Or…designing your resume to match the field you are applying for.  Like this one aimed at a job in the 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3200"/>
            <a:ext cx="4972050" cy="4470401"/>
          </a:xfrm>
        </p:spPr>
        <p:txBody>
          <a:bodyPr>
            <a:normAutofit/>
          </a:bodyPr>
          <a:lstStyle/>
          <a:p>
            <a:pPr fontAlgn="auto">
              <a:spcAft>
                <a:spcPts val="0"/>
              </a:spcAft>
              <a:defRPr/>
            </a:pPr>
            <a:r>
              <a:rPr lang="en-US" sz="8000" dirty="0" smtClean="0"/>
              <a:t>Examples of Creative Resumes</a:t>
            </a:r>
            <a:endParaRPr lang="en-US" sz="8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http://www.graphicdesignbasics.com/uploadedfiles/2009/11/scratch-pad-resume.jpg"/>
          <p:cNvPicPr>
            <a:picLocks noChangeAspect="1" noChangeArrowheads="1"/>
          </p:cNvPicPr>
          <p:nvPr/>
        </p:nvPicPr>
        <p:blipFill>
          <a:blip r:embed="rId2" cstate="print"/>
          <a:srcRect/>
          <a:stretch>
            <a:fillRect/>
          </a:stretch>
        </p:blipFill>
        <p:spPr bwMode="auto">
          <a:xfrm>
            <a:off x="0" y="228600"/>
            <a:ext cx="6858000" cy="880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ineedsomeartwork.com/images/comic2.jpg"/>
          <p:cNvPicPr>
            <a:picLocks noChangeAspect="1" noChangeArrowheads="1"/>
          </p:cNvPicPr>
          <p:nvPr/>
        </p:nvPicPr>
        <p:blipFill>
          <a:blip r:embed="rId2" cstate="print"/>
          <a:srcRect/>
          <a:stretch>
            <a:fillRect/>
          </a:stretch>
        </p:blipFill>
        <p:spPr bwMode="auto">
          <a:xfrm>
            <a:off x="0" y="0"/>
            <a:ext cx="6858000" cy="1012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readyresumes.com/imagebank/Image/Resume-hints/putting-it-together.jpg"/>
          <p:cNvPicPr>
            <a:picLocks noChangeAspect="1" noChangeArrowheads="1"/>
          </p:cNvPicPr>
          <p:nvPr/>
        </p:nvPicPr>
        <p:blipFill>
          <a:blip r:embed="rId2" cstate="print"/>
          <a:srcRect/>
          <a:stretch>
            <a:fillRect/>
          </a:stretch>
        </p:blipFill>
        <p:spPr bwMode="auto">
          <a:xfrm>
            <a:off x="0" y="0"/>
            <a:ext cx="6858000" cy="969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http://www.1momo.freewebspace.com/images/maureen_design_resume.jpg"/>
          <p:cNvPicPr>
            <a:picLocks noChangeAspect="1" noChangeArrowheads="1"/>
          </p:cNvPicPr>
          <p:nvPr/>
        </p:nvPicPr>
        <p:blipFill>
          <a:blip r:embed="rId2" cstate="print"/>
          <a:srcRect/>
          <a:stretch>
            <a:fillRect/>
          </a:stretch>
        </p:blipFill>
        <p:spPr bwMode="auto">
          <a:xfrm>
            <a:off x="1524000" y="187325"/>
            <a:ext cx="3810000" cy="895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http://www.janellebroadway.com/JBDesigns-Resume.jpg"/>
          <p:cNvPicPr>
            <a:picLocks noChangeAspect="1" noChangeArrowheads="1"/>
          </p:cNvPicPr>
          <p:nvPr/>
        </p:nvPicPr>
        <p:blipFill>
          <a:blip r:embed="rId2" cstate="print"/>
          <a:srcRect/>
          <a:stretch>
            <a:fillRect/>
          </a:stretch>
        </p:blipFill>
        <p:spPr bwMode="auto">
          <a:xfrm>
            <a:off x="0" y="0"/>
            <a:ext cx="6684963" cy="864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http://www.sphism.com/images/resume/resume.jpg"/>
          <p:cNvPicPr>
            <a:picLocks noChangeAspect="1" noChangeArrowheads="1"/>
          </p:cNvPicPr>
          <p:nvPr/>
        </p:nvPicPr>
        <p:blipFill>
          <a:blip r:embed="rId2" cstate="print"/>
          <a:srcRect/>
          <a:stretch>
            <a:fillRect/>
          </a:stretch>
        </p:blipFill>
        <p:spPr bwMode="auto">
          <a:xfrm>
            <a:off x="63500" y="-136525"/>
            <a:ext cx="6794500" cy="934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http://www.artknightgraphics.com/wp-content/gallery/resume/resume-2.jpg"/>
          <p:cNvPicPr>
            <a:picLocks noChangeAspect="1" noChangeArrowheads="1"/>
          </p:cNvPicPr>
          <p:nvPr/>
        </p:nvPicPr>
        <p:blipFill>
          <a:blip r:embed="rId2" cstate="print"/>
          <a:srcRect/>
          <a:stretch>
            <a:fillRect/>
          </a:stretch>
        </p:blipFill>
        <p:spPr bwMode="auto">
          <a:xfrm>
            <a:off x="0" y="273050"/>
            <a:ext cx="6858000" cy="887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haha.nu/files/uploads/2010/45-creative-resumes/resume_by_anna_yenina.jpg"/>
          <p:cNvPicPr>
            <a:picLocks noChangeAspect="1" noChangeArrowheads="1"/>
          </p:cNvPicPr>
          <p:nvPr/>
        </p:nvPicPr>
        <p:blipFill>
          <a:blip r:embed="rId2" cstate="print"/>
          <a:srcRect/>
          <a:stretch>
            <a:fillRect/>
          </a:stretch>
        </p:blipFill>
        <p:spPr bwMode="auto">
          <a:xfrm>
            <a:off x="228600" y="368300"/>
            <a:ext cx="6162675" cy="8318500"/>
          </a:xfrm>
          <a:prstGeom prst="rect">
            <a:avLst/>
          </a:prstGeom>
          <a:noFill/>
          <a:ln w="9525">
            <a:noFill/>
            <a:miter lim="800000"/>
            <a:headEnd/>
            <a:tailEnd/>
          </a:ln>
        </p:spPr>
      </p:pic>
      <p:sp>
        <p:nvSpPr>
          <p:cNvPr id="35843"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r>
              <a:rPr lang="en-US" sz="4800" smtClean="0"/>
              <a:t>What is a Resume?</a:t>
            </a:r>
          </a:p>
        </p:txBody>
      </p:sp>
      <p:sp>
        <p:nvSpPr>
          <p:cNvPr id="5127" name="Rectangle 7"/>
          <p:cNvSpPr>
            <a:spLocks noGrp="1" noChangeArrowheads="1"/>
          </p:cNvSpPr>
          <p:nvPr>
            <p:ph idx="1"/>
          </p:nvPr>
        </p:nvSpPr>
        <p:spPr/>
        <p:txBody>
          <a:bodyPr/>
          <a:lstStyle/>
          <a:p>
            <a:r>
              <a:rPr lang="en-US" sz="3200" smtClean="0"/>
              <a:t>A resume is a personal summary of your professional history and qualifications. </a:t>
            </a:r>
          </a:p>
          <a:p>
            <a:r>
              <a:rPr lang="en-US" sz="3200" smtClean="0"/>
              <a:t>This is the first document an employer will encounter from a job applicant.  </a:t>
            </a:r>
          </a:p>
          <a:p>
            <a:r>
              <a:rPr lang="en-US" sz="3200" smtClean="0"/>
              <a:t>Employers decide who they will interview by the quality of the resume.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wipe(down)">
                                      <p:cBhvr>
                                        <p:cTn id="7" dur="500"/>
                                        <p:tgtEl>
                                          <p:spTgt spid="5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7">
                                            <p:txEl>
                                              <p:pRg st="1" end="1"/>
                                            </p:txEl>
                                          </p:spTgt>
                                        </p:tgtEl>
                                        <p:attrNameLst>
                                          <p:attrName>style.visibility</p:attrName>
                                        </p:attrNameLst>
                                      </p:cBhvr>
                                      <p:to>
                                        <p:strVal val="visible"/>
                                      </p:to>
                                    </p:set>
                                    <p:animEffect transition="in" filter="wipe(down)">
                                      <p:cBhvr>
                                        <p:cTn id="12" dur="500"/>
                                        <p:tgtEl>
                                          <p:spTgt spid="5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7">
                                            <p:txEl>
                                              <p:pRg st="2" end="2"/>
                                            </p:txEl>
                                          </p:spTgt>
                                        </p:tgtEl>
                                        <p:attrNameLst>
                                          <p:attrName>style.visibility</p:attrName>
                                        </p:attrNameLst>
                                      </p:cBhvr>
                                      <p:to>
                                        <p:strVal val="visible"/>
                                      </p:to>
                                    </p:set>
                                    <p:animEffect transition="in" filter="wipe(down)">
                                      <p:cBhvr>
                                        <p:cTn id="17" dur="500"/>
                                        <p:tgtEl>
                                          <p:spTgt spid="5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sume by Arianedenise 45 Creative Resumes to Seize Attention">
            <a:hlinkClick r:id="rId2"/>
          </p:cNvPr>
          <p:cNvPicPr>
            <a:picLocks noChangeAspect="1" noChangeArrowheads="1"/>
          </p:cNvPicPr>
          <p:nvPr/>
        </p:nvPicPr>
        <p:blipFill>
          <a:blip r:embed="rId3" cstate="print"/>
          <a:srcRect/>
          <a:stretch>
            <a:fillRect/>
          </a:stretch>
        </p:blipFill>
        <p:spPr bwMode="auto">
          <a:xfrm>
            <a:off x="457200" y="228600"/>
            <a:ext cx="6045200" cy="8305800"/>
          </a:xfrm>
          <a:prstGeom prst="rect">
            <a:avLst/>
          </a:prstGeom>
          <a:noFill/>
          <a:ln w="9525">
            <a:noFill/>
            <a:miter lim="800000"/>
            <a:headEnd/>
            <a:tailEnd/>
          </a:ln>
        </p:spPr>
      </p:pic>
      <p:sp>
        <p:nvSpPr>
          <p:cNvPr id="36867"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esume by Pau Morgan 45 Creative Resumes to Seize Attention">
            <a:hlinkClick r:id="rId2"/>
          </p:cNvPr>
          <p:cNvPicPr>
            <a:picLocks noChangeAspect="1" noChangeArrowheads="1"/>
          </p:cNvPicPr>
          <p:nvPr/>
        </p:nvPicPr>
        <p:blipFill>
          <a:blip r:embed="rId3" cstate="print"/>
          <a:srcRect/>
          <a:stretch>
            <a:fillRect/>
          </a:stretch>
        </p:blipFill>
        <p:spPr bwMode="auto">
          <a:xfrm>
            <a:off x="457200" y="304800"/>
            <a:ext cx="5867400" cy="8507413"/>
          </a:xfrm>
          <a:prstGeom prst="rect">
            <a:avLst/>
          </a:prstGeom>
          <a:noFill/>
          <a:ln w="9525">
            <a:noFill/>
            <a:miter lim="800000"/>
            <a:headEnd/>
            <a:tailEnd/>
          </a:ln>
        </p:spPr>
      </p:pic>
      <p:sp>
        <p:nvSpPr>
          <p:cNvPr id="37891"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38915" name="Picture 2" descr="Curriculum Vitae by mistis 45 Creative Resumes to Seize Attention">
            <a:hlinkClick r:id="rId2"/>
          </p:cNvPr>
          <p:cNvPicPr>
            <a:picLocks noChangeAspect="1" noChangeArrowheads="1"/>
          </p:cNvPicPr>
          <p:nvPr/>
        </p:nvPicPr>
        <p:blipFill>
          <a:blip r:embed="rId3" cstate="print"/>
          <a:srcRect/>
          <a:stretch>
            <a:fillRect/>
          </a:stretch>
        </p:blipFill>
        <p:spPr bwMode="auto">
          <a:xfrm>
            <a:off x="1295400" y="144463"/>
            <a:ext cx="4419600" cy="861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39939" name="Picture 2" descr="Curriculum Vitae by Verine 45 Creative Resumes to Seize Attention">
            <a:hlinkClick r:id="rId2"/>
          </p:cNvPr>
          <p:cNvPicPr>
            <a:picLocks noChangeAspect="1" noChangeArrowheads="1"/>
          </p:cNvPicPr>
          <p:nvPr/>
        </p:nvPicPr>
        <p:blipFill>
          <a:blip r:embed="rId3" cstate="print"/>
          <a:srcRect/>
          <a:stretch>
            <a:fillRect/>
          </a:stretch>
        </p:blipFill>
        <p:spPr bwMode="auto">
          <a:xfrm>
            <a:off x="457200" y="228600"/>
            <a:ext cx="6019800" cy="852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40963" name="Picture 2" descr="Vinyl Record Themed Resume 45 Creative Resumes to Seize Attention">
            <a:hlinkClick r:id="rId2"/>
          </p:cNvPr>
          <p:cNvPicPr>
            <a:picLocks noChangeAspect="1" noChangeArrowheads="1"/>
          </p:cNvPicPr>
          <p:nvPr/>
        </p:nvPicPr>
        <p:blipFill>
          <a:blip r:embed="rId3" cstate="print"/>
          <a:srcRect/>
          <a:stretch>
            <a:fillRect/>
          </a:stretch>
        </p:blipFill>
        <p:spPr bwMode="auto">
          <a:xfrm>
            <a:off x="152400" y="228600"/>
            <a:ext cx="6556375" cy="845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41987" name="Picture 2" descr="Resume by ChuckDLay 45 Creative Resumes to Seize Attention">
            <a:hlinkClick r:id="rId2"/>
          </p:cNvPr>
          <p:cNvPicPr>
            <a:picLocks noChangeAspect="1" noChangeArrowheads="1"/>
          </p:cNvPicPr>
          <p:nvPr/>
        </p:nvPicPr>
        <p:blipFill>
          <a:blip r:embed="rId3" cstate="print"/>
          <a:srcRect/>
          <a:stretch>
            <a:fillRect/>
          </a:stretch>
        </p:blipFill>
        <p:spPr bwMode="auto">
          <a:xfrm>
            <a:off x="685800" y="228600"/>
            <a:ext cx="5486400" cy="848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43011" name="Picture 2" descr="Resume by Adam Stephenson 45 Creative Resumes to Seize Attention">
            <a:hlinkClick r:id="rId2"/>
          </p:cNvPr>
          <p:cNvPicPr>
            <a:picLocks noChangeAspect="1" noChangeArrowheads="1"/>
          </p:cNvPicPr>
          <p:nvPr/>
        </p:nvPicPr>
        <p:blipFill>
          <a:blip r:embed="rId3" cstate="print"/>
          <a:srcRect/>
          <a:stretch>
            <a:fillRect/>
          </a:stretch>
        </p:blipFill>
        <p:spPr bwMode="auto">
          <a:xfrm>
            <a:off x="244475" y="457200"/>
            <a:ext cx="6461125" cy="807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44035" name="Picture 2" descr="resume by sunny black 45 Creative Resumes to Seize Attention">
            <a:hlinkClick r:id="rId2"/>
          </p:cNvPr>
          <p:cNvPicPr>
            <a:picLocks noChangeAspect="1" noChangeArrowheads="1"/>
          </p:cNvPicPr>
          <p:nvPr/>
        </p:nvPicPr>
        <p:blipFill>
          <a:blip r:embed="rId3" cstate="print"/>
          <a:srcRect/>
          <a:stretch>
            <a:fillRect/>
          </a:stretch>
        </p:blipFill>
        <p:spPr bwMode="auto">
          <a:xfrm>
            <a:off x="304800" y="350838"/>
            <a:ext cx="6324600" cy="818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45059" name="Picture 2" descr="SID Santos 2009 Resume 45 Creative Resumes to Seize Attention">
            <a:hlinkClick r:id="rId2"/>
          </p:cNvPr>
          <p:cNvPicPr>
            <a:picLocks noChangeAspect="1" noChangeArrowheads="1"/>
          </p:cNvPicPr>
          <p:nvPr/>
        </p:nvPicPr>
        <p:blipFill>
          <a:blip r:embed="rId3" cstate="print"/>
          <a:srcRect/>
          <a:stretch>
            <a:fillRect/>
          </a:stretch>
        </p:blipFill>
        <p:spPr bwMode="auto">
          <a:xfrm>
            <a:off x="0" y="1981200"/>
            <a:ext cx="6908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46083" name="Picture 2" descr="Resume Confidential 2008 by Sercan Tunali 45 Creative Resumes to Seize Attention">
            <a:hlinkClick r:id="rId2"/>
          </p:cNvPr>
          <p:cNvPicPr>
            <a:picLocks noChangeAspect="1" noChangeArrowheads="1"/>
          </p:cNvPicPr>
          <p:nvPr/>
        </p:nvPicPr>
        <p:blipFill>
          <a:blip r:embed="rId3" cstate="print"/>
          <a:srcRect/>
          <a:stretch>
            <a:fillRect/>
          </a:stretch>
        </p:blipFill>
        <p:spPr bwMode="auto">
          <a:xfrm>
            <a:off x="457200" y="239713"/>
            <a:ext cx="6019800" cy="852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smtClean="0"/>
              <a:t>A resume generally includes the following sections:</a:t>
            </a:r>
          </a:p>
          <a:p>
            <a:pPr lvl="1"/>
            <a:r>
              <a:rPr lang="en-US" sz="3200" smtClean="0"/>
              <a:t>Contact Information</a:t>
            </a:r>
          </a:p>
          <a:p>
            <a:pPr lvl="1"/>
            <a:r>
              <a:rPr lang="en-US" sz="3200" smtClean="0"/>
              <a:t>Objective</a:t>
            </a:r>
          </a:p>
          <a:p>
            <a:pPr lvl="1"/>
            <a:r>
              <a:rPr lang="en-US" sz="3200" smtClean="0"/>
              <a:t>Experience/Employment History</a:t>
            </a:r>
          </a:p>
          <a:p>
            <a:pPr lvl="1"/>
            <a:r>
              <a:rPr lang="en-US" sz="3200" smtClean="0"/>
              <a:t>Skills</a:t>
            </a:r>
          </a:p>
          <a:p>
            <a:pPr lvl="1"/>
            <a:r>
              <a:rPr lang="en-US" sz="3200" smtClean="0"/>
              <a:t>Education/Training</a:t>
            </a:r>
          </a:p>
          <a:p>
            <a:pPr lvl="1"/>
            <a:r>
              <a:rPr lang="en-US" sz="3200" smtClean="0"/>
              <a:t>Awards</a:t>
            </a:r>
          </a:p>
          <a:p>
            <a:pPr lvl="1"/>
            <a:r>
              <a:rPr lang="en-US" sz="3200" smtClean="0"/>
              <a:t>Affiliations</a:t>
            </a:r>
          </a:p>
        </p:txBody>
      </p:sp>
      <p:sp>
        <p:nvSpPr>
          <p:cNvPr id="5" name="Rectangle 2"/>
          <p:cNvSpPr txBox="1">
            <a:spLocks noChangeArrowheads="1"/>
          </p:cNvSpPr>
          <p:nvPr/>
        </p:nvSpPr>
        <p:spPr>
          <a:xfrm>
            <a:off x="342900" y="685800"/>
            <a:ext cx="6515100" cy="762000"/>
          </a:xfrm>
          <a:prstGeom prst="rect">
            <a:avLst/>
          </a:prstGeom>
          <a:solidFill>
            <a:schemeClr val="accent1"/>
          </a:solidFill>
        </p:spPr>
        <p:txBody>
          <a:bodyPr lIns="45720" rIns="45720" anchor="ctr">
            <a:normAutofit fontScale="97500" lnSpcReduction="10000"/>
          </a:bodyPr>
          <a:lstStyle/>
          <a:p>
            <a:pPr fontAlgn="auto">
              <a:spcAft>
                <a:spcPts val="0"/>
              </a:spcAft>
              <a:defRPr/>
            </a:pPr>
            <a:r>
              <a:rPr lang="en-US" sz="4600" b="1" dirty="0">
                <a:latin typeface="+mj-lt"/>
                <a:ea typeface="+mj-ea"/>
                <a:cs typeface="+mj-cs"/>
              </a:rPr>
              <a:t> Parts of a Resume</a:t>
            </a:r>
            <a:endParaRPr lang="en-US" sz="46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down)">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wipe(down)">
                                      <p:cBhvr>
                                        <p:cTn id="32" dur="5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wipe(down)">
                                      <p:cBhvr>
                                        <p:cTn id="37" dur="500"/>
                                        <p:tgtEl>
                                          <p:spTgt spid="22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Effect transition="in" filter="wipe(down)">
                                      <p:cBhvr>
                                        <p:cTn id="42"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47107" name="Picture 2" descr="Resume by Kelly Haller 45 Creative Resumes to Seize Attention">
            <a:hlinkClick r:id="rId2"/>
          </p:cNvPr>
          <p:cNvPicPr>
            <a:picLocks noChangeAspect="1" noChangeArrowheads="1"/>
          </p:cNvPicPr>
          <p:nvPr/>
        </p:nvPicPr>
        <p:blipFill>
          <a:blip r:embed="rId3" cstate="print"/>
          <a:srcRect/>
          <a:stretch>
            <a:fillRect/>
          </a:stretch>
        </p:blipFill>
        <p:spPr bwMode="auto">
          <a:xfrm>
            <a:off x="228600" y="304800"/>
            <a:ext cx="6408738" cy="830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48131" name="Picture 2" descr="server resume 45 Creative Resumes to Seize Attention">
            <a:hlinkClick r:id="rId2"/>
          </p:cNvPr>
          <p:cNvPicPr>
            <a:picLocks noChangeAspect="1" noChangeArrowheads="1"/>
          </p:cNvPicPr>
          <p:nvPr/>
        </p:nvPicPr>
        <p:blipFill>
          <a:blip r:embed="rId3" cstate="print"/>
          <a:srcRect/>
          <a:stretch>
            <a:fillRect/>
          </a:stretch>
        </p:blipFill>
        <p:spPr bwMode="auto">
          <a:xfrm>
            <a:off x="152400" y="228600"/>
            <a:ext cx="6477000" cy="838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49155" name="Picture 2" descr="SID Santos 2004 Resume 45 Creative Resumes to Seize Attention">
            <a:hlinkClick r:id="rId2"/>
          </p:cNvPr>
          <p:cNvPicPr>
            <a:picLocks noChangeAspect="1" noChangeArrowheads="1"/>
          </p:cNvPicPr>
          <p:nvPr/>
        </p:nvPicPr>
        <p:blipFill>
          <a:blip r:embed="rId3" cstate="print"/>
          <a:srcRect/>
          <a:stretch>
            <a:fillRect/>
          </a:stretch>
        </p:blipFill>
        <p:spPr bwMode="auto">
          <a:xfrm>
            <a:off x="0" y="1905000"/>
            <a:ext cx="6908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50179" name="Picture 2" descr="Curriculum Vitate by Sofiane42 45 Creative Resumes to Seize Attention">
            <a:hlinkClick r:id="rId2"/>
          </p:cNvPr>
          <p:cNvPicPr>
            <a:picLocks noChangeAspect="1" noChangeArrowheads="1"/>
          </p:cNvPicPr>
          <p:nvPr/>
        </p:nvPicPr>
        <p:blipFill>
          <a:blip r:embed="rId3" cstate="print"/>
          <a:srcRect/>
          <a:stretch>
            <a:fillRect/>
          </a:stretch>
        </p:blipFill>
        <p:spPr bwMode="auto">
          <a:xfrm>
            <a:off x="457200" y="228600"/>
            <a:ext cx="5943600" cy="840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51203" name="Picture 2" descr="resume david bonggas 45 Creative Resumes to Seize Attention">
            <a:hlinkClick r:id="rId2"/>
          </p:cNvPr>
          <p:cNvPicPr>
            <a:picLocks noChangeAspect="1" noChangeArrowheads="1"/>
          </p:cNvPicPr>
          <p:nvPr/>
        </p:nvPicPr>
        <p:blipFill>
          <a:blip r:embed="rId3" cstate="print"/>
          <a:srcRect/>
          <a:stretch>
            <a:fillRect/>
          </a:stretch>
        </p:blipFill>
        <p:spPr bwMode="auto">
          <a:xfrm>
            <a:off x="381000" y="228600"/>
            <a:ext cx="6019800" cy="851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52227" name="Picture 2" descr="A2 Poster CV by Hippiedesigner 45 Creative Resumes to Seize Attention">
            <a:hlinkClick r:id="rId2"/>
          </p:cNvPr>
          <p:cNvPicPr>
            <a:picLocks noChangeAspect="1" noChangeArrowheads="1"/>
          </p:cNvPicPr>
          <p:nvPr/>
        </p:nvPicPr>
        <p:blipFill>
          <a:blip r:embed="rId3" cstate="print"/>
          <a:srcRect/>
          <a:stretch>
            <a:fillRect/>
          </a:stretch>
        </p:blipFill>
        <p:spPr bwMode="auto">
          <a:xfrm>
            <a:off x="0" y="1752600"/>
            <a:ext cx="691673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0" y="8836025"/>
            <a:ext cx="6858000" cy="277813"/>
          </a:xfrm>
          <a:prstGeom prst="rect">
            <a:avLst/>
          </a:prstGeom>
          <a:noFill/>
          <a:ln w="9525">
            <a:noFill/>
            <a:miter lim="800000"/>
            <a:headEnd/>
            <a:tailEnd/>
          </a:ln>
        </p:spPr>
        <p:txBody>
          <a:bodyPr>
            <a:spAutoFit/>
          </a:bodyPr>
          <a:lstStyle/>
          <a:p>
            <a:pPr algn="ctr"/>
            <a:r>
              <a:rPr lang="en-US" sz="1200"/>
              <a:t>http://www.hongkiat.com/blog/creative-designer-resume-curriculum-vitae/</a:t>
            </a:r>
          </a:p>
        </p:txBody>
      </p:sp>
      <p:pic>
        <p:nvPicPr>
          <p:cNvPr id="53251" name="Picture 2" descr="resume and card 45 Creative Resumes to Seize Attention">
            <a:hlinkClick r:id="rId2"/>
          </p:cNvPr>
          <p:cNvPicPr>
            <a:picLocks noChangeAspect="1" noChangeArrowheads="1"/>
          </p:cNvPicPr>
          <p:nvPr/>
        </p:nvPicPr>
        <p:blipFill>
          <a:blip r:embed="rId3" cstate="print"/>
          <a:srcRect/>
          <a:stretch>
            <a:fillRect/>
          </a:stretch>
        </p:blipFill>
        <p:spPr bwMode="auto">
          <a:xfrm>
            <a:off x="0" y="1600200"/>
            <a:ext cx="6862763"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2900" y="685800"/>
            <a:ext cx="6515100" cy="762000"/>
          </a:xfrm>
          <a:solidFill>
            <a:schemeClr val="accent3"/>
          </a:solidFill>
        </p:spPr>
        <p:txBody>
          <a:bodyPr>
            <a:normAutofit fontScale="90000"/>
          </a:bodyPr>
          <a:lstStyle/>
          <a:p>
            <a:pPr fontAlgn="auto">
              <a:spcAft>
                <a:spcPts val="0"/>
              </a:spcAft>
              <a:defRPr/>
            </a:pPr>
            <a:r>
              <a:rPr lang="en-US" b="1" dirty="0" smtClean="0"/>
              <a:t> Contact Information</a:t>
            </a:r>
            <a:endParaRPr lang="en-US" b="1" dirty="0"/>
          </a:p>
        </p:txBody>
      </p:sp>
      <p:sp>
        <p:nvSpPr>
          <p:cNvPr id="23555" name="Rectangle 3"/>
          <p:cNvSpPr>
            <a:spLocks noGrp="1" noChangeArrowheads="1"/>
          </p:cNvSpPr>
          <p:nvPr>
            <p:ph idx="1"/>
          </p:nvPr>
        </p:nvSpPr>
        <p:spPr/>
        <p:txBody>
          <a:bodyPr/>
          <a:lstStyle/>
          <a:p>
            <a:r>
              <a:rPr lang="en-US" sz="3200" smtClean="0"/>
              <a:t>Employers need to know how to contact you so make it as easy as possible:</a:t>
            </a:r>
          </a:p>
          <a:p>
            <a:pPr lvl="2"/>
            <a:r>
              <a:rPr lang="en-US" sz="2800" smtClean="0"/>
              <a:t>Your Name</a:t>
            </a:r>
          </a:p>
          <a:p>
            <a:pPr lvl="2"/>
            <a:r>
              <a:rPr lang="en-US" sz="2800" smtClean="0"/>
              <a:t>Your Address</a:t>
            </a:r>
          </a:p>
          <a:p>
            <a:pPr lvl="2"/>
            <a:r>
              <a:rPr lang="en-US" sz="2800" smtClean="0"/>
              <a:t>Your Phone Number (Home and Cell)</a:t>
            </a:r>
          </a:p>
          <a:p>
            <a:pPr lvl="2"/>
            <a:r>
              <a:rPr lang="en-US" sz="2800" smtClean="0"/>
              <a:t>Your email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down)">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down)">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wipe(down)">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wipe(down)">
                                      <p:cBhvr>
                                        <p:cTn id="2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800600" y="381000"/>
            <a:ext cx="1790700" cy="1320800"/>
          </a:xfrm>
        </p:spPr>
        <p:txBody>
          <a:bodyPr>
            <a:noAutofit/>
          </a:bodyPr>
          <a:lstStyle/>
          <a:p>
            <a:pPr fontAlgn="auto">
              <a:spcAft>
                <a:spcPts val="0"/>
              </a:spcAft>
              <a:defRPr/>
            </a:pPr>
            <a:r>
              <a:rPr lang="en-US" sz="1100" dirty="0" smtClean="0">
                <a:solidFill>
                  <a:schemeClr val="accent3"/>
                </a:solidFill>
              </a:rPr>
              <a:t>Jane Doe</a:t>
            </a:r>
            <a:br>
              <a:rPr lang="en-US" sz="1100" dirty="0" smtClean="0">
                <a:solidFill>
                  <a:schemeClr val="accent3"/>
                </a:solidFill>
              </a:rPr>
            </a:br>
            <a:r>
              <a:rPr sz="1100" dirty="0" smtClean="0">
                <a:solidFill>
                  <a:schemeClr val="accent3"/>
                </a:solidFill>
              </a:rPr>
              <a:t>1234 6</a:t>
            </a:r>
            <a:r>
              <a:rPr sz="1100" baseline="30000" dirty="0" smtClean="0">
                <a:solidFill>
                  <a:schemeClr val="accent3"/>
                </a:solidFill>
              </a:rPr>
              <a:t>th</a:t>
            </a:r>
            <a:r>
              <a:rPr sz="1100" dirty="0" smtClean="0">
                <a:solidFill>
                  <a:schemeClr val="accent3"/>
                </a:solidFill>
              </a:rPr>
              <a:t> Street</a:t>
            </a:r>
            <a:br>
              <a:rPr sz="1100" dirty="0" smtClean="0">
                <a:solidFill>
                  <a:schemeClr val="accent3"/>
                </a:solidFill>
              </a:rPr>
            </a:br>
            <a:r>
              <a:rPr sz="1100" dirty="0" smtClean="0">
                <a:solidFill>
                  <a:schemeClr val="accent3"/>
                </a:solidFill>
              </a:rPr>
              <a:t>Merced, CA  95340</a:t>
            </a:r>
            <a:br>
              <a:rPr sz="1100" dirty="0" smtClean="0">
                <a:solidFill>
                  <a:schemeClr val="accent3"/>
                </a:solidFill>
              </a:rPr>
            </a:br>
            <a:r>
              <a:rPr sz="1100" dirty="0" smtClean="0">
                <a:solidFill>
                  <a:schemeClr val="accent3"/>
                </a:solidFill>
              </a:rPr>
              <a:t>Cell (209)742-3456</a:t>
            </a:r>
            <a:br>
              <a:rPr sz="1100" dirty="0" smtClean="0">
                <a:solidFill>
                  <a:schemeClr val="accent3"/>
                </a:solidFill>
              </a:rPr>
            </a:br>
            <a:r>
              <a:rPr sz="1100" dirty="0" smtClean="0">
                <a:solidFill>
                  <a:schemeClr val="accent3"/>
                </a:solidFill>
              </a:rPr>
              <a:t>Home (209) 888-4856</a:t>
            </a:r>
            <a:br>
              <a:rPr sz="1100" dirty="0" smtClean="0">
                <a:solidFill>
                  <a:schemeClr val="accent3"/>
                </a:solidFill>
              </a:rPr>
            </a:br>
            <a:r>
              <a:rPr sz="1100" dirty="0" smtClean="0">
                <a:solidFill>
                  <a:schemeClr val="accent3"/>
                </a:solidFill>
              </a:rPr>
              <a:t>jdoe@smartcookie.com</a:t>
            </a:r>
            <a:endParaRPr lang="en-US" sz="1100" dirty="0">
              <a:solidFill>
                <a:schemeClr val="accent3"/>
              </a:solidFill>
            </a:endParaRPr>
          </a:p>
        </p:txBody>
      </p:sp>
      <p:sp>
        <p:nvSpPr>
          <p:cNvPr id="8" name="TextBox 7"/>
          <p:cNvSpPr txBox="1">
            <a:spLocks noChangeArrowheads="1"/>
          </p:cNvSpPr>
          <p:nvPr/>
        </p:nvSpPr>
        <p:spPr bwMode="auto">
          <a:xfrm>
            <a:off x="1371600" y="2209800"/>
            <a:ext cx="3962400" cy="4154488"/>
          </a:xfrm>
          <a:prstGeom prst="rect">
            <a:avLst/>
          </a:prstGeom>
          <a:noFill/>
          <a:ln w="9525">
            <a:noFill/>
            <a:miter lim="800000"/>
            <a:headEnd/>
            <a:tailEnd/>
          </a:ln>
        </p:spPr>
        <p:txBody>
          <a:bodyPr>
            <a:spAutoFit/>
          </a:bodyPr>
          <a:lstStyle/>
          <a:p>
            <a:r>
              <a:rPr lang="en-US"/>
              <a:t>Note: Your resume should all fit on one page.  Most employers will not want to read two pages worth of information.  </a:t>
            </a:r>
          </a:p>
          <a:p>
            <a:endParaRPr lang="en-US"/>
          </a:p>
          <a:p>
            <a:r>
              <a:rPr lang="en-US"/>
              <a:t>Also, your font size should not be bigger than 12 pt and not smaller than 10 pt.  You want people to be able to read your resume.  </a:t>
            </a:r>
          </a:p>
        </p:txBody>
      </p:sp>
      <p:sp>
        <p:nvSpPr>
          <p:cNvPr id="4" name="TextBox 3"/>
          <p:cNvSpPr txBox="1"/>
          <p:nvPr/>
        </p:nvSpPr>
        <p:spPr>
          <a:xfrm>
            <a:off x="0" y="0"/>
            <a:ext cx="2678113" cy="461963"/>
          </a:xfrm>
          <a:prstGeom prst="rect">
            <a:avLst/>
          </a:prstGeom>
          <a:solidFill>
            <a:schemeClr val="accent3"/>
          </a:solidFill>
        </p:spPr>
        <p:txBody>
          <a:bodyPr wrap="none">
            <a:spAutoFit/>
          </a:bodyPr>
          <a:lstStyle/>
          <a:p>
            <a:pPr>
              <a:defRPr/>
            </a:pPr>
            <a:r>
              <a:rPr lang="en-US" dirty="0">
                <a:cs typeface="+mn-cs"/>
              </a:rPr>
              <a:t>Example of Resume</a:t>
            </a: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lnSpcReduction="10000"/>
          </a:bodyPr>
          <a:lstStyle/>
          <a:p>
            <a:pPr marL="420624" indent="-384048" fontAlgn="auto">
              <a:spcAft>
                <a:spcPts val="0"/>
              </a:spcAft>
              <a:buFont typeface="Wingdings 2"/>
              <a:buChar char=""/>
              <a:defRPr/>
            </a:pPr>
            <a:r>
              <a:rPr lang="en-US" dirty="0" smtClean="0"/>
              <a:t>This is your job search mission statement. </a:t>
            </a:r>
          </a:p>
          <a:p>
            <a:pPr marL="420624" indent="-384048" fontAlgn="auto">
              <a:spcAft>
                <a:spcPts val="0"/>
              </a:spcAft>
              <a:buFont typeface="Wingdings 2"/>
              <a:buChar char=""/>
              <a:defRPr/>
            </a:pPr>
            <a:r>
              <a:rPr lang="en-US" dirty="0" smtClean="0"/>
              <a:t>It tells the prospective employer, in concise terms, the exact position you seek. </a:t>
            </a:r>
          </a:p>
          <a:p>
            <a:pPr marL="420624" indent="-384048" fontAlgn="auto">
              <a:spcAft>
                <a:spcPts val="0"/>
              </a:spcAft>
              <a:buFont typeface="Wingdings 2"/>
              <a:buChar char=""/>
              <a:defRPr/>
            </a:pPr>
            <a:r>
              <a:rPr lang="en-US" dirty="0" smtClean="0"/>
              <a:t>It should include a broad definition of the job title and a mention of the skills that would be utilized in this position. </a:t>
            </a:r>
          </a:p>
          <a:p>
            <a:pPr marL="420624" indent="-384048" fontAlgn="auto">
              <a:spcAft>
                <a:spcPts val="0"/>
              </a:spcAft>
              <a:buFont typeface="Wingdings 2"/>
              <a:buChar char=""/>
              <a:defRPr/>
            </a:pPr>
            <a:r>
              <a:rPr lang="en-US" dirty="0" smtClean="0"/>
              <a:t>You can and should tailor this to each employer you contact.</a:t>
            </a:r>
            <a:endParaRPr lang="en-US" dirty="0"/>
          </a:p>
        </p:txBody>
      </p:sp>
      <p:sp>
        <p:nvSpPr>
          <p:cNvPr id="5" name="Rectangle 2"/>
          <p:cNvSpPr txBox="1">
            <a:spLocks noChangeArrowheads="1"/>
          </p:cNvSpPr>
          <p:nvPr/>
        </p:nvSpPr>
        <p:spPr>
          <a:xfrm>
            <a:off x="342900" y="685800"/>
            <a:ext cx="6515100" cy="762000"/>
          </a:xfrm>
          <a:prstGeom prst="rect">
            <a:avLst/>
          </a:prstGeom>
          <a:solidFill>
            <a:schemeClr val="accent2"/>
          </a:solidFill>
        </p:spPr>
        <p:txBody>
          <a:bodyPr lIns="45720" rIns="45720" anchor="ctr">
            <a:normAutofit fontScale="97500" lnSpcReduction="10000"/>
          </a:bodyPr>
          <a:lstStyle/>
          <a:p>
            <a:pPr fontAlgn="auto">
              <a:spcAft>
                <a:spcPts val="0"/>
              </a:spcAft>
              <a:defRPr/>
            </a:pPr>
            <a:r>
              <a:rPr lang="en-US" sz="4600" b="1" dirty="0">
                <a:latin typeface="+mj-lt"/>
                <a:ea typeface="+mj-ea"/>
                <a:cs typeface="+mj-cs"/>
              </a:rPr>
              <a:t> Objective</a:t>
            </a:r>
            <a:endParaRPr lang="en-US" sz="46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42900" y="1600200"/>
            <a:ext cx="6210300" cy="7543800"/>
          </a:xfrm>
        </p:spPr>
        <p:txBody>
          <a:bodyPr>
            <a:normAutofit fontScale="25000" lnSpcReduction="20000"/>
          </a:bodyPr>
          <a:lstStyle/>
          <a:p>
            <a:pPr marL="420624" indent="-384048" fontAlgn="auto">
              <a:spcAft>
                <a:spcPts val="0"/>
              </a:spcAft>
              <a:buFont typeface="Wingdings 2"/>
              <a:buChar char=""/>
              <a:defRPr/>
            </a:pPr>
            <a:r>
              <a:rPr lang="en-US" sz="7200" dirty="0" smtClean="0"/>
              <a:t>An objective should include two elements:</a:t>
            </a:r>
          </a:p>
          <a:p>
            <a:pPr marL="420624" indent="-384048" fontAlgn="auto">
              <a:spcAft>
                <a:spcPts val="0"/>
              </a:spcAft>
              <a:buFont typeface="Wingdings 2"/>
              <a:buNone/>
              <a:defRPr/>
            </a:pPr>
            <a:r>
              <a:rPr lang="en-US" sz="7200" dirty="0" smtClean="0"/>
              <a:t/>
            </a:r>
            <a:br>
              <a:rPr lang="en-US" sz="7200" dirty="0" smtClean="0"/>
            </a:br>
            <a:r>
              <a:rPr lang="en-US" sz="7200" dirty="0" smtClean="0"/>
              <a:t>Your career, professional history or your major skills </a:t>
            </a:r>
          </a:p>
          <a:p>
            <a:pPr marL="420624" indent="-384048" fontAlgn="auto">
              <a:spcAft>
                <a:spcPts val="0"/>
              </a:spcAft>
              <a:buFont typeface="Wingdings 2"/>
              <a:buNone/>
              <a:defRPr/>
            </a:pPr>
            <a:r>
              <a:rPr lang="en-US" sz="7200" dirty="0" smtClean="0"/>
              <a:t>	and </a:t>
            </a:r>
          </a:p>
          <a:p>
            <a:pPr marL="420624" indent="-384048" fontAlgn="auto">
              <a:spcAft>
                <a:spcPts val="0"/>
              </a:spcAft>
              <a:buFont typeface="Wingdings 2"/>
              <a:buNone/>
              <a:defRPr/>
            </a:pPr>
            <a:r>
              <a:rPr lang="en-US" sz="7200" dirty="0" smtClean="0"/>
              <a:t>	a description of the job that you are seeking.</a:t>
            </a:r>
          </a:p>
          <a:p>
            <a:pPr marL="420624" indent="-384048" fontAlgn="auto">
              <a:spcAft>
                <a:spcPts val="0"/>
              </a:spcAft>
              <a:buFont typeface="Wingdings 2"/>
              <a:buNone/>
              <a:defRPr/>
            </a:pPr>
            <a:endParaRPr lang="en-US" sz="7200" dirty="0" smtClean="0"/>
          </a:p>
          <a:p>
            <a:pPr marL="420624" indent="-384048" fontAlgn="auto">
              <a:spcAft>
                <a:spcPts val="0"/>
              </a:spcAft>
              <a:buFont typeface="Wingdings 2"/>
              <a:buNone/>
              <a:defRPr/>
            </a:pPr>
            <a:r>
              <a:rPr lang="en-US" sz="7200" dirty="0" smtClean="0"/>
              <a:t>	You could use this formula:</a:t>
            </a:r>
          </a:p>
          <a:p>
            <a:pPr marL="420624" indent="-384048" fontAlgn="auto">
              <a:spcAft>
                <a:spcPts val="0"/>
              </a:spcAft>
              <a:buFont typeface="Wingdings 2"/>
              <a:buNone/>
              <a:defRPr/>
            </a:pPr>
            <a:r>
              <a:rPr lang="en-US" sz="7200" dirty="0" smtClean="0"/>
              <a:t>	</a:t>
            </a:r>
            <a:r>
              <a:rPr lang="en-US" sz="7200" i="1" dirty="0" smtClean="0"/>
              <a:t>To obtain a position as a </a:t>
            </a:r>
            <a:r>
              <a:rPr lang="en-US" sz="7200" i="1" dirty="0" smtClean="0">
                <a:solidFill>
                  <a:schemeClr val="accent2"/>
                </a:solidFill>
              </a:rPr>
              <a:t>_________</a:t>
            </a:r>
            <a:r>
              <a:rPr lang="en-US" sz="7200" i="1" dirty="0" smtClean="0"/>
              <a:t> allowing me to use my skills in </a:t>
            </a:r>
            <a:r>
              <a:rPr lang="en-US" sz="7200" i="1" dirty="0" smtClean="0">
                <a:solidFill>
                  <a:schemeClr val="accent2"/>
                </a:solidFill>
              </a:rPr>
              <a:t>________.</a:t>
            </a:r>
          </a:p>
          <a:p>
            <a:pPr marL="420624" indent="-384048" fontAlgn="auto">
              <a:spcAft>
                <a:spcPts val="0"/>
              </a:spcAft>
              <a:buFont typeface="Wingdings 2"/>
              <a:buChar char=""/>
              <a:defRPr/>
            </a:pPr>
            <a:endParaRPr lang="en-US" sz="7200" dirty="0" smtClean="0"/>
          </a:p>
          <a:p>
            <a:pPr marL="420624" indent="-384048" fontAlgn="auto">
              <a:spcAft>
                <a:spcPts val="0"/>
              </a:spcAft>
              <a:buFont typeface="Wingdings 2"/>
              <a:buChar char=""/>
              <a:defRPr/>
            </a:pPr>
            <a:r>
              <a:rPr lang="en-US" sz="7200" dirty="0" smtClean="0"/>
              <a:t>Here are some examples:</a:t>
            </a:r>
          </a:p>
          <a:p>
            <a:pPr marL="722376" lvl="1" indent="-274320" fontAlgn="auto">
              <a:spcAft>
                <a:spcPts val="0"/>
              </a:spcAft>
              <a:buFont typeface="Wingdings 2"/>
              <a:buChar char=""/>
              <a:defRPr/>
            </a:pPr>
            <a:endParaRPr lang="en-US" sz="5600" i="1" dirty="0" smtClean="0"/>
          </a:p>
          <a:p>
            <a:pPr marL="722376" lvl="1" indent="-274320" fontAlgn="auto">
              <a:spcAft>
                <a:spcPts val="0"/>
              </a:spcAft>
              <a:buFont typeface="Wingdings 2"/>
              <a:buChar char=""/>
              <a:defRPr/>
            </a:pPr>
            <a:r>
              <a:rPr lang="en-US" sz="5600" i="1" dirty="0" smtClean="0"/>
              <a:t>To attain a job teaching art where I can help students to flourish in the arts field and build a contemporary digital arts program.</a:t>
            </a:r>
          </a:p>
          <a:p>
            <a:pPr marL="722376" lvl="1" indent="-274320" fontAlgn="auto">
              <a:spcAft>
                <a:spcPts val="0"/>
              </a:spcAft>
              <a:buFont typeface="Wingdings 2"/>
              <a:buChar char=""/>
              <a:defRPr/>
            </a:pPr>
            <a:endParaRPr lang="en-US" sz="5600" i="1" dirty="0" smtClean="0"/>
          </a:p>
          <a:p>
            <a:pPr marL="722376" lvl="1" indent="-274320" fontAlgn="auto">
              <a:spcAft>
                <a:spcPts val="0"/>
              </a:spcAft>
              <a:buFont typeface="Wingdings 2"/>
              <a:buChar char=""/>
              <a:defRPr/>
            </a:pPr>
            <a:r>
              <a:rPr lang="en-US" sz="5600" i="1" dirty="0" smtClean="0"/>
              <a:t>Creative and dedicated Graphic Designer seeking a full-time position with advancement opportunity to further enhance my knowledge in graphic design.</a:t>
            </a:r>
          </a:p>
          <a:p>
            <a:pPr marL="722376" lvl="1" indent="-274320" fontAlgn="auto">
              <a:spcAft>
                <a:spcPts val="0"/>
              </a:spcAft>
              <a:buFont typeface="Wingdings 2"/>
              <a:buChar char=""/>
              <a:defRPr/>
            </a:pPr>
            <a:endParaRPr lang="en-US" sz="5600" i="1" dirty="0" smtClean="0"/>
          </a:p>
          <a:p>
            <a:pPr marL="722376" lvl="1" indent="-274320" fontAlgn="auto">
              <a:spcAft>
                <a:spcPts val="0"/>
              </a:spcAft>
              <a:buFont typeface="Wingdings 2"/>
              <a:buChar char=""/>
              <a:defRPr/>
            </a:pPr>
            <a:r>
              <a:rPr lang="en-US" sz="5600" i="1" dirty="0" smtClean="0"/>
              <a:t>Obtain a position at ABC institute where I can maximize my training experience, program development skills and my teaching abilities. </a:t>
            </a:r>
          </a:p>
          <a:p>
            <a:pPr marL="722376" lvl="1" indent="-274320" fontAlgn="auto">
              <a:spcAft>
                <a:spcPts val="0"/>
              </a:spcAft>
              <a:buFont typeface="Wingdings 2"/>
              <a:buChar char=""/>
              <a:defRPr/>
            </a:pPr>
            <a:endParaRPr lang="en-US" sz="5600" i="1" dirty="0" smtClean="0"/>
          </a:p>
          <a:p>
            <a:pPr marL="722376" lvl="1" indent="-274320" fontAlgn="auto">
              <a:spcAft>
                <a:spcPts val="0"/>
              </a:spcAft>
              <a:buFont typeface="Wingdings 2"/>
              <a:buChar char=""/>
              <a:defRPr/>
            </a:pPr>
            <a:r>
              <a:rPr lang="en-US" sz="5600" i="1" dirty="0" smtClean="0"/>
              <a:t>Seeking a project management position with leadership responsibilities including problem solving, planning, organizing and managing budgets.</a:t>
            </a:r>
          </a:p>
          <a:p>
            <a:pPr marL="722376" lvl="1" indent="-274320" fontAlgn="auto">
              <a:spcAft>
                <a:spcPts val="0"/>
              </a:spcAft>
              <a:buFont typeface="Wingdings 2"/>
              <a:buChar char=""/>
              <a:defRPr/>
            </a:pPr>
            <a:endParaRPr lang="en-US" sz="5600" i="1" dirty="0" smtClean="0"/>
          </a:p>
          <a:p>
            <a:pPr marL="722376" lvl="1" indent="-274320" fontAlgn="auto">
              <a:spcAft>
                <a:spcPts val="0"/>
              </a:spcAft>
              <a:buFont typeface="Wingdings 2"/>
              <a:buChar char=""/>
              <a:defRPr/>
            </a:pPr>
            <a:r>
              <a:rPr lang="en-US" sz="5600" i="1" dirty="0" smtClean="0"/>
              <a:t>To secure a position that will lead to a lasting working relationship in the field of accounting or bookkeeping.</a:t>
            </a:r>
          </a:p>
          <a:p>
            <a:pPr marL="722376" lvl="1" indent="-274320" fontAlgn="auto">
              <a:spcAft>
                <a:spcPts val="0"/>
              </a:spcAft>
              <a:buFont typeface="Wingdings 2"/>
              <a:buChar char=""/>
              <a:defRPr/>
            </a:pPr>
            <a:endParaRPr lang="en-US" sz="5600" i="1" dirty="0" smtClean="0"/>
          </a:p>
          <a:p>
            <a:pPr marL="722376" lvl="1" indent="-274320" fontAlgn="auto">
              <a:spcAft>
                <a:spcPts val="0"/>
              </a:spcAft>
              <a:buFont typeface="Wingdings 2"/>
              <a:buChar char=""/>
              <a:defRPr/>
            </a:pPr>
            <a:r>
              <a:rPr lang="en-US" sz="5600" i="1" dirty="0" smtClean="0"/>
              <a:t>To obtain a position that will enable me to use my strong organizational skills, educational background and ability to work well with people.</a:t>
            </a:r>
          </a:p>
          <a:p>
            <a:pPr marL="722376" lvl="1" indent="-274320" fontAlgn="auto">
              <a:spcAft>
                <a:spcPts val="0"/>
              </a:spcAft>
              <a:buFont typeface="Wingdings 2"/>
              <a:buChar char=""/>
              <a:defRPr/>
            </a:pPr>
            <a:endParaRPr lang="en-US" sz="4900" dirty="0" smtClean="0"/>
          </a:p>
          <a:p>
            <a:pPr marL="420624" indent="-384048" fontAlgn="auto">
              <a:spcAft>
                <a:spcPts val="0"/>
              </a:spcAft>
              <a:buFont typeface="Wingdings 2"/>
              <a:buChar char=""/>
              <a:defRPr/>
            </a:pPr>
            <a:endParaRPr lang="en-US" sz="4900" dirty="0"/>
          </a:p>
        </p:txBody>
      </p:sp>
      <p:sp>
        <p:nvSpPr>
          <p:cNvPr id="5" name="Rectangle 2"/>
          <p:cNvSpPr txBox="1">
            <a:spLocks noChangeArrowheads="1"/>
          </p:cNvSpPr>
          <p:nvPr/>
        </p:nvSpPr>
        <p:spPr>
          <a:xfrm>
            <a:off x="342900" y="685800"/>
            <a:ext cx="6515100" cy="762000"/>
          </a:xfrm>
          <a:prstGeom prst="rect">
            <a:avLst/>
          </a:prstGeom>
          <a:solidFill>
            <a:schemeClr val="accent2"/>
          </a:solidFill>
        </p:spPr>
        <p:txBody>
          <a:bodyPr lIns="45720" rIns="45720" anchor="ctr">
            <a:normAutofit fontScale="97500" lnSpcReduction="10000"/>
          </a:bodyPr>
          <a:lstStyle/>
          <a:p>
            <a:pPr fontAlgn="auto">
              <a:spcAft>
                <a:spcPts val="0"/>
              </a:spcAft>
              <a:defRPr/>
            </a:pPr>
            <a:r>
              <a:rPr lang="en-US" sz="4600" b="1" dirty="0">
                <a:latin typeface="+mj-lt"/>
                <a:ea typeface="+mj-ea"/>
                <a:cs typeface="+mj-cs"/>
              </a:rPr>
              <a:t> Objective</a:t>
            </a:r>
            <a:endParaRPr lang="en-US" sz="46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wipe(down)">
                                      <p:cBhvr>
                                        <p:cTn id="27" dur="500"/>
                                        <p:tgtEl>
                                          <p:spTgt spid="2253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531">
                                            <p:txEl>
                                              <p:pRg st="6" end="6"/>
                                            </p:txEl>
                                          </p:spTgt>
                                        </p:tgtEl>
                                        <p:attrNameLst>
                                          <p:attrName>style.visibility</p:attrName>
                                        </p:attrNameLst>
                                      </p:cBhvr>
                                      <p:to>
                                        <p:strVal val="visible"/>
                                      </p:to>
                                    </p:set>
                                    <p:animEffect transition="in" filter="wipe(down)">
                                      <p:cBhvr>
                                        <p:cTn id="32" dur="500"/>
                                        <p:tgtEl>
                                          <p:spTgt spid="2253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531">
                                            <p:txEl>
                                              <p:pRg st="8" end="8"/>
                                            </p:txEl>
                                          </p:spTgt>
                                        </p:tgtEl>
                                        <p:attrNameLst>
                                          <p:attrName>style.visibility</p:attrName>
                                        </p:attrNameLst>
                                      </p:cBhvr>
                                      <p:to>
                                        <p:strVal val="visible"/>
                                      </p:to>
                                    </p:set>
                                    <p:animEffect transition="in" filter="wipe(down)">
                                      <p:cBhvr>
                                        <p:cTn id="37" dur="500"/>
                                        <p:tgtEl>
                                          <p:spTgt spid="2253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531">
                                            <p:txEl>
                                              <p:pRg st="10" end="10"/>
                                            </p:txEl>
                                          </p:spTgt>
                                        </p:tgtEl>
                                        <p:attrNameLst>
                                          <p:attrName>style.visibility</p:attrName>
                                        </p:attrNameLst>
                                      </p:cBhvr>
                                      <p:to>
                                        <p:strVal val="visible"/>
                                      </p:to>
                                    </p:set>
                                    <p:animEffect transition="in" filter="wipe(down)">
                                      <p:cBhvr>
                                        <p:cTn id="42" dur="500"/>
                                        <p:tgtEl>
                                          <p:spTgt spid="22531">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531">
                                            <p:txEl>
                                              <p:pRg st="12" end="12"/>
                                            </p:txEl>
                                          </p:spTgt>
                                        </p:tgtEl>
                                        <p:attrNameLst>
                                          <p:attrName>style.visibility</p:attrName>
                                        </p:attrNameLst>
                                      </p:cBhvr>
                                      <p:to>
                                        <p:strVal val="visible"/>
                                      </p:to>
                                    </p:set>
                                    <p:animEffect transition="in" filter="wipe(down)">
                                      <p:cBhvr>
                                        <p:cTn id="47" dur="500"/>
                                        <p:tgtEl>
                                          <p:spTgt spid="22531">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531">
                                            <p:txEl>
                                              <p:pRg st="14" end="14"/>
                                            </p:txEl>
                                          </p:spTgt>
                                        </p:tgtEl>
                                        <p:attrNameLst>
                                          <p:attrName>style.visibility</p:attrName>
                                        </p:attrNameLst>
                                      </p:cBhvr>
                                      <p:to>
                                        <p:strVal val="visible"/>
                                      </p:to>
                                    </p:set>
                                    <p:animEffect transition="in" filter="wipe(down)">
                                      <p:cBhvr>
                                        <p:cTn id="52" dur="500"/>
                                        <p:tgtEl>
                                          <p:spTgt spid="22531">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2531">
                                            <p:txEl>
                                              <p:pRg st="16" end="16"/>
                                            </p:txEl>
                                          </p:spTgt>
                                        </p:tgtEl>
                                        <p:attrNameLst>
                                          <p:attrName>style.visibility</p:attrName>
                                        </p:attrNameLst>
                                      </p:cBhvr>
                                      <p:to>
                                        <p:strVal val="visible"/>
                                      </p:to>
                                    </p:set>
                                    <p:animEffect transition="in" filter="wipe(down)">
                                      <p:cBhvr>
                                        <p:cTn id="57" dur="500"/>
                                        <p:tgtEl>
                                          <p:spTgt spid="22531">
                                            <p:txEl>
                                              <p:pRg st="16" end="1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2531">
                                            <p:txEl>
                                              <p:pRg st="18" end="18"/>
                                            </p:txEl>
                                          </p:spTgt>
                                        </p:tgtEl>
                                        <p:attrNameLst>
                                          <p:attrName>style.visibility</p:attrName>
                                        </p:attrNameLst>
                                      </p:cBhvr>
                                      <p:to>
                                        <p:strVal val="visible"/>
                                      </p:to>
                                    </p:set>
                                    <p:animEffect transition="in" filter="wipe(down)">
                                      <p:cBhvr>
                                        <p:cTn id="62" dur="500"/>
                                        <p:tgtEl>
                                          <p:spTgt spid="22531">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531">
                                            <p:txEl>
                                              <p:pRg st="20" end="20"/>
                                            </p:txEl>
                                          </p:spTgt>
                                        </p:tgtEl>
                                        <p:attrNameLst>
                                          <p:attrName>style.visibility</p:attrName>
                                        </p:attrNameLst>
                                      </p:cBhvr>
                                      <p:to>
                                        <p:strVal val="visible"/>
                                      </p:to>
                                    </p:set>
                                    <p:animEffect transition="in" filter="wipe(down)">
                                      <p:cBhvr>
                                        <p:cTn id="67" dur="500"/>
                                        <p:tgtEl>
                                          <p:spTgt spid="22531">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876800" y="228600"/>
            <a:ext cx="2247900" cy="1320800"/>
          </a:xfrm>
        </p:spPr>
        <p:txBody>
          <a:bodyPr>
            <a:noAutofit/>
          </a:bodyPr>
          <a:lstStyle/>
          <a:p>
            <a:pPr fontAlgn="auto">
              <a:spcAft>
                <a:spcPts val="0"/>
              </a:spcAft>
              <a:defRPr/>
            </a:pPr>
            <a:r>
              <a:rPr lang="en-US" sz="1050" dirty="0" smtClean="0"/>
              <a:t>Jane Doe</a:t>
            </a:r>
            <a:br>
              <a:rPr lang="en-US" sz="1050" dirty="0" smtClean="0"/>
            </a:br>
            <a:r>
              <a:rPr sz="1050" dirty="0" smtClean="0"/>
              <a:t>1234 6</a:t>
            </a:r>
            <a:r>
              <a:rPr sz="1050" baseline="30000" dirty="0" smtClean="0"/>
              <a:t>th</a:t>
            </a:r>
            <a:r>
              <a:rPr sz="1050" dirty="0" smtClean="0"/>
              <a:t> Street</a:t>
            </a:r>
            <a:br>
              <a:rPr sz="1050" dirty="0" smtClean="0"/>
            </a:br>
            <a:r>
              <a:rPr sz="1050" dirty="0" smtClean="0"/>
              <a:t>Merced, CA  95340</a:t>
            </a:r>
            <a:br>
              <a:rPr sz="1050" dirty="0" smtClean="0"/>
            </a:br>
            <a:r>
              <a:rPr sz="1050" dirty="0" smtClean="0"/>
              <a:t>Cell (209)742-3456</a:t>
            </a:r>
            <a:br>
              <a:rPr sz="1050" dirty="0" smtClean="0"/>
            </a:br>
            <a:r>
              <a:rPr sz="1050" dirty="0" smtClean="0"/>
              <a:t>Home (209) 888-4856</a:t>
            </a:r>
            <a:br>
              <a:rPr sz="1050" dirty="0" smtClean="0"/>
            </a:br>
            <a:r>
              <a:rPr sz="1050" dirty="0" smtClean="0"/>
              <a:t>jdoe@smartcookie.com</a:t>
            </a:r>
            <a:endParaRPr lang="en-US" sz="1050" dirty="0"/>
          </a:p>
        </p:txBody>
      </p:sp>
      <p:sp>
        <p:nvSpPr>
          <p:cNvPr id="4" name="Rectangle 2"/>
          <p:cNvSpPr txBox="1">
            <a:spLocks noChangeArrowheads="1"/>
          </p:cNvSpPr>
          <p:nvPr/>
        </p:nvSpPr>
        <p:spPr>
          <a:xfrm>
            <a:off x="381000" y="1371600"/>
            <a:ext cx="6248400" cy="990600"/>
          </a:xfrm>
          <a:prstGeom prst="rect">
            <a:avLst/>
          </a:prstGeom>
          <a:ln w="6350" cap="rnd">
            <a:noFill/>
          </a:ln>
        </p:spPr>
        <p:txBody>
          <a:bodyPr anchor="b"/>
          <a:lstStyle/>
          <a:p>
            <a:pPr fontAlgn="auto">
              <a:spcAft>
                <a:spcPts val="0"/>
              </a:spcAft>
              <a:defRPr/>
            </a:pPr>
            <a:r>
              <a:rPr lang="en-US" sz="1050" b="1" dirty="0">
                <a:solidFill>
                  <a:schemeClr val="accent2"/>
                </a:solidFill>
                <a:latin typeface="+mj-lt"/>
                <a:ea typeface="+mj-ea"/>
                <a:cs typeface="+mj-cs"/>
              </a:rPr>
              <a:t>Objective:</a:t>
            </a:r>
          </a:p>
          <a:p>
            <a:pPr fontAlgn="auto">
              <a:spcAft>
                <a:spcPts val="0"/>
              </a:spcAft>
              <a:defRPr/>
            </a:pPr>
            <a:r>
              <a:rPr lang="en-US" sz="1050" i="1" dirty="0">
                <a:solidFill>
                  <a:schemeClr val="accent2"/>
                </a:solidFill>
                <a:latin typeface="+mj-lt"/>
                <a:ea typeface="+mj-ea"/>
                <a:cs typeface="+mj-cs"/>
              </a:rPr>
              <a:t>To attain a job teaching art where I can help students to flourish in the </a:t>
            </a:r>
          </a:p>
          <a:p>
            <a:pPr fontAlgn="auto">
              <a:spcAft>
                <a:spcPts val="0"/>
              </a:spcAft>
              <a:defRPr/>
            </a:pPr>
            <a:r>
              <a:rPr lang="en-US" sz="1050" i="1" dirty="0">
                <a:solidFill>
                  <a:schemeClr val="accent2"/>
                </a:solidFill>
                <a:latin typeface="+mj-lt"/>
                <a:ea typeface="+mj-ea"/>
                <a:cs typeface="+mj-cs"/>
              </a:rPr>
              <a:t>arts field and build a contemporary digital arts program.</a:t>
            </a:r>
            <a:endParaRPr lang="en-US" sz="1050" i="1" dirty="0">
              <a:solidFill>
                <a:schemeClr val="accent2"/>
              </a:solidFill>
              <a:latin typeface="+mj-lt"/>
              <a:ea typeface="+mj-ea"/>
              <a:cs typeface="+mj-cs"/>
            </a:endParaRPr>
          </a:p>
        </p:txBody>
      </p:sp>
      <p:sp>
        <p:nvSpPr>
          <p:cNvPr id="15364" name="TextBox 4"/>
          <p:cNvSpPr txBox="1">
            <a:spLocks noChangeArrowheads="1"/>
          </p:cNvSpPr>
          <p:nvPr/>
        </p:nvSpPr>
        <p:spPr bwMode="auto">
          <a:xfrm>
            <a:off x="0" y="0"/>
            <a:ext cx="2678113" cy="461963"/>
          </a:xfrm>
          <a:prstGeom prst="rect">
            <a:avLst/>
          </a:prstGeom>
          <a:solidFill>
            <a:schemeClr val="accent2"/>
          </a:solidFill>
          <a:ln w="9525">
            <a:noFill/>
            <a:miter lim="800000"/>
            <a:headEnd/>
            <a:tailEnd/>
          </a:ln>
        </p:spPr>
        <p:txBody>
          <a:bodyPr wrap="none">
            <a:spAutoFit/>
          </a:bodyPr>
          <a:lstStyle/>
          <a:p>
            <a:r>
              <a:rPr lang="en-US"/>
              <a:t>Example of Resume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711</TotalTime>
  <Words>2308</Words>
  <Application>Microsoft Office PowerPoint</Application>
  <PresentationFormat>On-screen Show (4:3)</PresentationFormat>
  <Paragraphs>294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Times New Roman</vt:lpstr>
      <vt:lpstr>Arial</vt:lpstr>
      <vt:lpstr>Franklin Gothic Book</vt:lpstr>
      <vt:lpstr>Wingdings 2</vt:lpstr>
      <vt:lpstr>Technic</vt:lpstr>
      <vt:lpstr>Creating Your Resume</vt:lpstr>
      <vt:lpstr>Objectives:</vt:lpstr>
      <vt:lpstr>What is a Resume?</vt:lpstr>
      <vt:lpstr>Slide 4</vt:lpstr>
      <vt:lpstr> Contact Information</vt:lpstr>
      <vt:lpstr>Jane Doe 1234 6th Street Merced, CA  95340 Cell (209)742-3456 Home (209) 888-4856 jdoe@smartcookie.com</vt:lpstr>
      <vt:lpstr>Slide 7</vt:lpstr>
      <vt:lpstr>Slide 8</vt:lpstr>
      <vt:lpstr>Jane Doe 1234 6th Street Merced, CA  95340 Cell (209)742-3456 Home (209) 888-4856 jdoe@smartcookie.com</vt:lpstr>
      <vt:lpstr>Slide 10</vt:lpstr>
      <vt:lpstr>Jane Doe 1234 6th Street Merced, CA  95340 Cell (209)742-3456 Home (209) 888-4856 jdoe@smartcookie.com</vt:lpstr>
      <vt:lpstr>Education</vt:lpstr>
      <vt:lpstr>Jane Doe 1234 6th Street Merced, CA  95340 Cell (209)742-3456 Home (209) 888-4856 jdoe@smartcookie.com</vt:lpstr>
      <vt:lpstr>Slide 14</vt:lpstr>
      <vt:lpstr>Jane Doe 1234 6th Street Merced, CA  95340 Cell (209)742-3456 Home (209) 888-4856 jdoe@smartcookie.com</vt:lpstr>
      <vt:lpstr>Slide 16</vt:lpstr>
      <vt:lpstr>Jane Doe 1234 6th Street Merced, CA  95340 Cell (209)742-3456 Home (209) 888-4856 jdoe@smartcookie.com</vt:lpstr>
      <vt:lpstr>Slide 18</vt:lpstr>
      <vt:lpstr>Jane Doe 1234 6th Street Merced, CA  95340 Cell (209)742-3456 Home (209) 888-4856 jdoe@smartcookie.com</vt:lpstr>
      <vt:lpstr>Slide 20</vt:lpstr>
      <vt:lpstr>Examples of Creative Resumes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Your Resume</dc:title>
  <dc:creator>jrivard</dc:creator>
  <cp:lastModifiedBy>jwilson</cp:lastModifiedBy>
  <cp:revision>59</cp:revision>
  <cp:lastPrinted>1601-01-01T00:00:00Z</cp:lastPrinted>
  <dcterms:created xsi:type="dcterms:W3CDTF">2010-04-27T18:37:27Z</dcterms:created>
  <dcterms:modified xsi:type="dcterms:W3CDTF">2012-08-31T15:49:43Z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TC010184561033</vt:lpwstr>
  </property>
</Properties>
</file>