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81" r:id="rId2"/>
    <p:sldId id="282" r:id="rId3"/>
    <p:sldId id="283" r:id="rId4"/>
    <p:sldId id="284" r:id="rId5"/>
    <p:sldId id="285" r:id="rId6"/>
    <p:sldId id="286" r:id="rId7"/>
    <p:sldId id="28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66" d="100"/>
          <a:sy n="66" d="100"/>
        </p:scale>
        <p:origin x="-142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D6EB6-365C-4FD5-8E78-AA2E00E4AD9C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CB726-3996-456C-8569-F0F8F0B8A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467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FD48AC-3B43-4109-BBA9-01CFECF0717D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1CA8ABC-44F3-4070-8BB6-3B678F84A5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621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A8ABC-44F3-4070-8BB6-3B678F84A51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A8ABC-44F3-4070-8BB6-3B678F84A51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A8ABC-44F3-4070-8BB6-3B678F84A51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A8ABC-44F3-4070-8BB6-3B678F84A51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A8ABC-44F3-4070-8BB6-3B678F84A517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A8ABC-44F3-4070-8BB6-3B678F84A517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A8ABC-44F3-4070-8BB6-3B678F84A517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5264-4296-43A9-963F-3B4E6DE6134F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6D49-D59E-4CEC-B89D-13E85DADF2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5264-4296-43A9-963F-3B4E6DE6134F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6D49-D59E-4CEC-B89D-13E85DADF2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5264-4296-43A9-963F-3B4E6DE6134F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6D49-D59E-4CEC-B89D-13E85DADF2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5264-4296-43A9-963F-3B4E6DE6134F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6D49-D59E-4CEC-B89D-13E85DADF2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5264-4296-43A9-963F-3B4E6DE6134F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6D49-D59E-4CEC-B89D-13E85DADF2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5264-4296-43A9-963F-3B4E6DE6134F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6D49-D59E-4CEC-B89D-13E85DADF2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5264-4296-43A9-963F-3B4E6DE6134F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6D49-D59E-4CEC-B89D-13E85DADF2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5264-4296-43A9-963F-3B4E6DE6134F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6D49-D59E-4CEC-B89D-13E85DADF2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5264-4296-43A9-963F-3B4E6DE6134F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6D49-D59E-4CEC-B89D-13E85DADF2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5264-4296-43A9-963F-3B4E6DE6134F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6D49-D59E-4CEC-B89D-13E85DADF2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5264-4296-43A9-963F-3B4E6DE6134F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6D49-D59E-4CEC-B89D-13E85DADF2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65264-4296-43A9-963F-3B4E6DE6134F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76D49-D59E-4CEC-B89D-13E85DADF2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8000" dirty="0" smtClean="0">
                <a:solidFill>
                  <a:schemeClr val="tx1"/>
                </a:solidFill>
              </a:rPr>
              <a:t>DRAMA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4200" u="sng" dirty="0" smtClean="0">
                <a:solidFill>
                  <a:schemeClr val="tx1"/>
                </a:solidFill>
              </a:rPr>
              <a:t>Play</a:t>
            </a:r>
            <a:r>
              <a:rPr lang="en-US" sz="4200" dirty="0" smtClean="0">
                <a:solidFill>
                  <a:schemeClr val="tx1"/>
                </a:solidFill>
              </a:rPr>
              <a:t>: story acted out, live &amp; onstage</a:t>
            </a:r>
          </a:p>
          <a:p>
            <a:r>
              <a:rPr lang="en-US" sz="4200" dirty="0" smtClean="0">
                <a:solidFill>
                  <a:schemeClr val="tx1"/>
                </a:solidFill>
              </a:rPr>
              <a:t>consists of characters’ words &amp; actions</a:t>
            </a:r>
          </a:p>
          <a:p>
            <a:r>
              <a:rPr lang="en-US" sz="4200" dirty="0" smtClean="0">
                <a:solidFill>
                  <a:schemeClr val="tx1"/>
                </a:solidFill>
              </a:rPr>
              <a:t>plot is based on conflict (internal &amp; external), which creates tension</a:t>
            </a:r>
          </a:p>
          <a:p>
            <a:r>
              <a:rPr lang="en-US" sz="4200" dirty="0" smtClean="0">
                <a:solidFill>
                  <a:schemeClr val="tx1"/>
                </a:solidFill>
              </a:rPr>
              <a:t>tension leads to climax</a:t>
            </a:r>
          </a:p>
          <a:p>
            <a:r>
              <a:rPr lang="en-US" sz="4200" dirty="0" smtClean="0">
                <a:solidFill>
                  <a:schemeClr val="tx1"/>
                </a:solidFill>
              </a:rPr>
              <a:t>conflict is resolved-play ends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8000" dirty="0" smtClean="0">
                <a:solidFill>
                  <a:schemeClr val="tx1"/>
                </a:solidFill>
              </a:rPr>
              <a:t>DRAMA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200" dirty="0" smtClean="0">
                <a:solidFill>
                  <a:schemeClr val="tx1"/>
                </a:solidFill>
              </a:rPr>
              <a:t>Oldest plays were performed in ancient Greece as part of religious festivals.</a:t>
            </a:r>
          </a:p>
          <a:p>
            <a:pPr>
              <a:buNone/>
            </a:pPr>
            <a:r>
              <a:rPr lang="en-US" sz="4200" dirty="0" smtClean="0">
                <a:solidFill>
                  <a:schemeClr val="tx1"/>
                </a:solidFill>
              </a:rPr>
              <a:t> 2 types:</a:t>
            </a:r>
          </a:p>
          <a:p>
            <a:pPr>
              <a:buNone/>
            </a:pPr>
            <a:r>
              <a:rPr lang="en-US" sz="4200" u="sng" dirty="0" smtClean="0">
                <a:solidFill>
                  <a:schemeClr val="tx1"/>
                </a:solidFill>
              </a:rPr>
              <a:t>tragedy</a:t>
            </a:r>
            <a:r>
              <a:rPr lang="en-US" sz="4200" dirty="0" smtClean="0">
                <a:solidFill>
                  <a:schemeClr val="tx1"/>
                </a:solidFill>
              </a:rPr>
              <a:t>: presentation of serious &amp; important actions that end unhappily – principal characters are noble in class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8000" dirty="0" smtClean="0">
                <a:solidFill>
                  <a:schemeClr val="tx1"/>
                </a:solidFill>
              </a:rPr>
              <a:t>DRAMA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4200" u="sng" dirty="0" smtClean="0">
                <a:solidFill>
                  <a:schemeClr val="tx1"/>
                </a:solidFill>
              </a:rPr>
              <a:t>comedy</a:t>
            </a:r>
            <a:r>
              <a:rPr lang="en-US" sz="4200" dirty="0" smtClean="0">
                <a:solidFill>
                  <a:schemeClr val="tx1"/>
                </a:solidFill>
              </a:rPr>
              <a:t>: a play that ends happily – meant to make us laugh &amp; think about things we take for granted</a:t>
            </a:r>
          </a:p>
          <a:p>
            <a:r>
              <a:rPr lang="en-US" sz="4200" dirty="0" smtClean="0">
                <a:solidFill>
                  <a:schemeClr val="tx1"/>
                </a:solidFill>
              </a:rPr>
              <a:t>principal characters can be from any class</a:t>
            </a:r>
          </a:p>
          <a:p>
            <a:r>
              <a:rPr lang="en-US" sz="4200" dirty="0" smtClean="0">
                <a:solidFill>
                  <a:schemeClr val="tx1"/>
                </a:solidFill>
              </a:rPr>
              <a:t> conflict is usually romantic (misunderstandings &amp; mistaken identities)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8000" dirty="0" smtClean="0">
                <a:solidFill>
                  <a:schemeClr val="tx1"/>
                </a:solidFill>
              </a:rPr>
              <a:t>DRAMA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4200" u="sng" dirty="0" smtClean="0">
                <a:solidFill>
                  <a:schemeClr val="tx1"/>
                </a:solidFill>
              </a:rPr>
              <a:t>Modern drama</a:t>
            </a:r>
            <a:r>
              <a:rPr lang="en-US" sz="4200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sz="4200" dirty="0" smtClean="0">
                <a:solidFill>
                  <a:schemeClr val="tx1"/>
                </a:solidFill>
              </a:rPr>
              <a:t>may not have a clear cut distinction between comedy &amp;  tragedy</a:t>
            </a:r>
          </a:p>
          <a:p>
            <a:r>
              <a:rPr lang="en-US" sz="4200" dirty="0" smtClean="0">
                <a:solidFill>
                  <a:schemeClr val="tx1"/>
                </a:solidFill>
              </a:rPr>
              <a:t>focus on personal &amp; domestic conflicts of ordinary people versus royalty (audiences identify with characters rather than look up to them)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8000" dirty="0" smtClean="0">
                <a:solidFill>
                  <a:schemeClr val="tx1"/>
                </a:solidFill>
              </a:rPr>
              <a:t>DRAMA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4200" u="sng" dirty="0" smtClean="0">
                <a:solidFill>
                  <a:schemeClr val="tx1"/>
                </a:solidFill>
              </a:rPr>
              <a:t>stage</a:t>
            </a:r>
            <a:r>
              <a:rPr lang="en-US" sz="4200" dirty="0" smtClean="0">
                <a:solidFill>
                  <a:schemeClr val="tx1"/>
                </a:solidFill>
              </a:rPr>
              <a:t>: performance area – can be grand or intimate</a:t>
            </a:r>
          </a:p>
          <a:p>
            <a:pPr>
              <a:buNone/>
            </a:pPr>
            <a:r>
              <a:rPr lang="en-US" sz="4200" u="sng" dirty="0" smtClean="0">
                <a:solidFill>
                  <a:schemeClr val="tx1"/>
                </a:solidFill>
              </a:rPr>
              <a:t>set</a:t>
            </a:r>
            <a:r>
              <a:rPr lang="en-US" sz="4200" dirty="0" smtClean="0">
                <a:solidFill>
                  <a:schemeClr val="tx1"/>
                </a:solidFill>
              </a:rPr>
              <a:t>: bare stage transformed into a place &amp; time – can be grand or minimal </a:t>
            </a:r>
          </a:p>
          <a:p>
            <a:pPr>
              <a:buNone/>
            </a:pPr>
            <a:r>
              <a:rPr lang="en-US" sz="4200" u="sng" dirty="0" smtClean="0">
                <a:solidFill>
                  <a:schemeClr val="tx1"/>
                </a:solidFill>
              </a:rPr>
              <a:t>artificial lighting</a:t>
            </a:r>
            <a:r>
              <a:rPr lang="en-US" sz="4200" dirty="0" smtClean="0">
                <a:solidFill>
                  <a:schemeClr val="tx1"/>
                </a:solidFill>
              </a:rPr>
              <a:t>: used to illuminate the stage – can also be used to create tone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8000" dirty="0" smtClean="0">
                <a:solidFill>
                  <a:schemeClr val="tx1"/>
                </a:solidFill>
              </a:rPr>
              <a:t>DRAMA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4200" u="sng" dirty="0" smtClean="0">
                <a:solidFill>
                  <a:schemeClr val="tx1"/>
                </a:solidFill>
              </a:rPr>
              <a:t>costumes</a:t>
            </a:r>
            <a:r>
              <a:rPr lang="en-US" sz="4200" dirty="0" smtClean="0">
                <a:solidFill>
                  <a:schemeClr val="tx1"/>
                </a:solidFill>
              </a:rPr>
              <a:t>: dress appropriate for character &amp; time/place of the play</a:t>
            </a:r>
          </a:p>
          <a:p>
            <a:pPr>
              <a:buNone/>
            </a:pPr>
            <a:r>
              <a:rPr lang="en-US" sz="4200" u="sng" dirty="0" smtClean="0">
                <a:solidFill>
                  <a:schemeClr val="tx1"/>
                </a:solidFill>
              </a:rPr>
              <a:t>properties (props)</a:t>
            </a:r>
            <a:r>
              <a:rPr lang="en-US" sz="4200" dirty="0" smtClean="0">
                <a:solidFill>
                  <a:schemeClr val="tx1"/>
                </a:solidFill>
              </a:rPr>
              <a:t>: portable items that actors carry or handle onstage</a:t>
            </a:r>
          </a:p>
          <a:p>
            <a:r>
              <a:rPr lang="en-US" sz="4200" dirty="0" smtClean="0">
                <a:solidFill>
                  <a:schemeClr val="tx1"/>
                </a:solidFill>
              </a:rPr>
              <a:t>All elements work together to support action, create mood, &amp; sustain belief in the reality of the play.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8000" dirty="0" smtClean="0">
                <a:solidFill>
                  <a:schemeClr val="tx1"/>
                </a:solidFill>
              </a:rPr>
              <a:t>DRAMA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4200" u="sng" dirty="0" smtClean="0">
                <a:solidFill>
                  <a:schemeClr val="tx1"/>
                </a:solidFill>
              </a:rPr>
              <a:t>dialogue</a:t>
            </a:r>
            <a:r>
              <a:rPr lang="en-US" sz="4200" dirty="0" smtClean="0">
                <a:solidFill>
                  <a:schemeClr val="tx1"/>
                </a:solidFill>
              </a:rPr>
              <a:t>: conversation between characters</a:t>
            </a:r>
          </a:p>
          <a:p>
            <a:pPr>
              <a:buNone/>
            </a:pPr>
            <a:r>
              <a:rPr lang="en-US" sz="4200" u="sng" dirty="0" smtClean="0">
                <a:solidFill>
                  <a:schemeClr val="tx1"/>
                </a:solidFill>
              </a:rPr>
              <a:t>monologue</a:t>
            </a:r>
            <a:r>
              <a:rPr lang="en-US" sz="4200" dirty="0" smtClean="0">
                <a:solidFill>
                  <a:schemeClr val="tx1"/>
                </a:solidFill>
              </a:rPr>
              <a:t>: long speech by one character</a:t>
            </a:r>
          </a:p>
          <a:p>
            <a:pPr>
              <a:buNone/>
            </a:pPr>
            <a:r>
              <a:rPr lang="en-US" sz="4200" u="sng" dirty="0" smtClean="0">
                <a:solidFill>
                  <a:schemeClr val="tx1"/>
                </a:solidFill>
              </a:rPr>
              <a:t>soliloquy</a:t>
            </a:r>
            <a:r>
              <a:rPr lang="en-US" sz="4200" dirty="0" smtClean="0">
                <a:solidFill>
                  <a:schemeClr val="tx1"/>
                </a:solidFill>
              </a:rPr>
              <a:t>: character’s speech to himself or the audience</a:t>
            </a:r>
          </a:p>
          <a:p>
            <a:pPr>
              <a:buNone/>
            </a:pPr>
            <a:r>
              <a:rPr lang="en-US" sz="4200" u="sng" dirty="0" smtClean="0">
                <a:solidFill>
                  <a:schemeClr val="tx1"/>
                </a:solidFill>
              </a:rPr>
              <a:t>stage directions</a:t>
            </a:r>
            <a:r>
              <a:rPr lang="en-US" sz="4200" dirty="0" smtClean="0">
                <a:solidFill>
                  <a:schemeClr val="tx1"/>
                </a:solidFill>
              </a:rPr>
              <a:t>: describe how characters move &amp; speak on stage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9490</TotalTime>
  <Words>280</Words>
  <Application>Microsoft Office PowerPoint</Application>
  <PresentationFormat>On-screen Show (4:3)</PresentationFormat>
  <Paragraphs>38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DRAMA</vt:lpstr>
      <vt:lpstr>DRAMA</vt:lpstr>
      <vt:lpstr>DRAMA</vt:lpstr>
      <vt:lpstr>DRAMA</vt:lpstr>
      <vt:lpstr>DRAMA</vt:lpstr>
      <vt:lpstr>DRAMA</vt:lpstr>
      <vt:lpstr>DRAMA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Paragraph</dc:title>
  <dc:creator>teacher</dc:creator>
  <cp:lastModifiedBy>Michelle Mohr</cp:lastModifiedBy>
  <cp:revision>100</cp:revision>
  <cp:lastPrinted>2017-01-03T21:57:01Z</cp:lastPrinted>
  <dcterms:created xsi:type="dcterms:W3CDTF">2008-04-10T17:47:12Z</dcterms:created>
  <dcterms:modified xsi:type="dcterms:W3CDTF">2017-01-03T22:39:44Z</dcterms:modified>
</cp:coreProperties>
</file>