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60A0-2B02-44D0-8D0A-3AD9D08329C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6B7AC0C-842E-43A8-B72B-CB02B502B0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60A0-2B02-44D0-8D0A-3AD9D08329C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7AC0C-842E-43A8-B72B-CB02B502B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60A0-2B02-44D0-8D0A-3AD9D08329C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7AC0C-842E-43A8-B72B-CB02B502B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60A0-2B02-44D0-8D0A-3AD9D08329C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7AC0C-842E-43A8-B72B-CB02B502B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60A0-2B02-44D0-8D0A-3AD9D08329C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7AC0C-842E-43A8-B72B-CB02B502B0D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60A0-2B02-44D0-8D0A-3AD9D08329C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7AC0C-842E-43A8-B72B-CB02B502B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60A0-2B02-44D0-8D0A-3AD9D08329C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7AC0C-842E-43A8-B72B-CB02B502B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60A0-2B02-44D0-8D0A-3AD9D08329C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7AC0C-842E-43A8-B72B-CB02B502B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60A0-2B02-44D0-8D0A-3AD9D08329C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7AC0C-842E-43A8-B72B-CB02B502B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60A0-2B02-44D0-8D0A-3AD9D08329C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7AC0C-842E-43A8-B72B-CB02B502B0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60A0-2B02-44D0-8D0A-3AD9D08329C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7AC0C-842E-43A8-B72B-CB02B502B0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76E60A0-2B02-44D0-8D0A-3AD9D08329C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6B7AC0C-842E-43A8-B72B-CB02B502B0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Close and Critical READING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6741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margin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Use power verbs to describe what the author is DOING (i.e., describing, illustrating, arguing, etc.)</a:t>
            </a:r>
          </a:p>
          <a:p>
            <a:r>
              <a:rPr lang="en-US" sz="3200" dirty="0" smtClean="0"/>
              <a:t>Represent the information with a picture</a:t>
            </a:r>
          </a:p>
          <a:p>
            <a:r>
              <a:rPr lang="en-US" sz="3200" dirty="0" smtClean="0"/>
              <a:t>You can be creative to visually represent the chunk with a drawing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284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Text dependent questions:</a:t>
            </a:r>
          </a:p>
          <a:p>
            <a:pPr lvl="1"/>
            <a:r>
              <a:rPr lang="en-US" sz="3200" dirty="0" smtClean="0"/>
              <a:t>What is the author TELLING me here?</a:t>
            </a:r>
          </a:p>
          <a:p>
            <a:pPr lvl="1"/>
            <a:r>
              <a:rPr lang="en-US" sz="3200" dirty="0" smtClean="0"/>
              <a:t>Are there any hard of important words?</a:t>
            </a:r>
          </a:p>
          <a:p>
            <a:pPr lvl="1"/>
            <a:r>
              <a:rPr lang="en-US" sz="3200" dirty="0" smtClean="0"/>
              <a:t>What does the author want me to understand?</a:t>
            </a:r>
          </a:p>
          <a:p>
            <a:pPr lvl="1"/>
            <a:r>
              <a:rPr lang="en-US" sz="3200" dirty="0" smtClean="0"/>
              <a:t>How does the author play with language to add meaning?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717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asking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word(s) stand out? (Typically vivid words, unusual choices, or a contrast to what a reader expects will stand out)</a:t>
            </a:r>
          </a:p>
          <a:p>
            <a:r>
              <a:rPr lang="en-US" sz="2800" dirty="0" smtClean="0"/>
              <a:t>How do particular words get us to look at characters or events in a particular way?</a:t>
            </a:r>
          </a:p>
          <a:p>
            <a:r>
              <a:rPr lang="en-US" sz="2800" dirty="0" smtClean="0"/>
              <a:t>Do they evoke an emotion?</a:t>
            </a:r>
          </a:p>
          <a:p>
            <a:r>
              <a:rPr lang="en-US" sz="2800" dirty="0" smtClean="0"/>
              <a:t>Did the author use nonstandard English or words in another language? Why?</a:t>
            </a:r>
          </a:p>
          <a:p>
            <a:r>
              <a:rPr lang="en-US" sz="2800" dirty="0" smtClean="0"/>
              <a:t>Are there any words that could have more than one meaning?</a:t>
            </a:r>
          </a:p>
        </p:txBody>
      </p:sp>
    </p:spTree>
    <p:extLst>
      <p:ext uri="{BB962C8B-B14F-4D97-AF65-F5344CB8AC3E}">
        <p14:creationId xmlns:p14="http://schemas.microsoft.com/office/powerpoint/2010/main" val="77845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Still more about asking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Is the voice formal or informal?</a:t>
            </a:r>
          </a:p>
          <a:p>
            <a:r>
              <a:rPr lang="en-US" sz="3200" dirty="0" smtClean="0"/>
              <a:t>If it seems informal, how did the author make it that way?</a:t>
            </a:r>
          </a:p>
          <a:p>
            <a:r>
              <a:rPr lang="en-US" sz="3200" dirty="0" smtClean="0"/>
              <a:t>If it’s formal, what makes it formal?</a:t>
            </a:r>
          </a:p>
          <a:p>
            <a:r>
              <a:rPr lang="en-US" sz="3200" dirty="0" smtClean="0"/>
              <a:t>Does the voice seem appropriate for the content?</a:t>
            </a:r>
          </a:p>
          <a:p>
            <a:r>
              <a:rPr lang="en-US" sz="3200" dirty="0" smtClean="0"/>
              <a:t>What stands out about the way this sentence is written?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332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Careful and purposeful reading</a:t>
            </a:r>
          </a:p>
          <a:p>
            <a:r>
              <a:rPr lang="en-US" sz="3600" dirty="0" smtClean="0"/>
              <a:t>Rereading</a:t>
            </a:r>
          </a:p>
          <a:p>
            <a:r>
              <a:rPr lang="en-US" sz="3600" dirty="0" smtClean="0"/>
              <a:t>Encounter with the text when readers focus on the following:</a:t>
            </a:r>
          </a:p>
          <a:p>
            <a:pPr lvl="1"/>
            <a:r>
              <a:rPr lang="en-US" sz="3200" dirty="0" smtClean="0"/>
              <a:t>What the author had to say</a:t>
            </a:r>
          </a:p>
          <a:p>
            <a:pPr lvl="1"/>
            <a:r>
              <a:rPr lang="en-US" sz="3200" dirty="0" smtClean="0"/>
              <a:t>What the author’s purpose was</a:t>
            </a:r>
          </a:p>
          <a:p>
            <a:pPr lvl="1"/>
            <a:r>
              <a:rPr lang="en-US" sz="3200" dirty="0" smtClean="0"/>
              <a:t>What the words mean</a:t>
            </a:r>
          </a:p>
          <a:p>
            <a:pPr lvl="1"/>
            <a:r>
              <a:rPr lang="en-US" sz="3200" dirty="0" smtClean="0"/>
              <a:t>What the structure of the text tells us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3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Readers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Engage in close reading to take the most meaning from it</a:t>
            </a:r>
          </a:p>
          <a:p>
            <a:r>
              <a:rPr lang="en-US" sz="4000" dirty="0" smtClean="0"/>
              <a:t>Read and reread multiple times, each time with a different purpose and focus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05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Attentive reading of a text</a:t>
            </a:r>
          </a:p>
          <a:p>
            <a:r>
              <a:rPr lang="en-US" sz="4800" dirty="0" smtClean="0"/>
              <a:t>Finely detailed, very specific examination of a text</a:t>
            </a:r>
          </a:p>
        </p:txBody>
      </p:sp>
    </p:spTree>
    <p:extLst>
      <p:ext uri="{BB962C8B-B14F-4D97-AF65-F5344CB8AC3E}">
        <p14:creationId xmlns:p14="http://schemas.microsoft.com/office/powerpoint/2010/main" val="353725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Assists with…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Understanding the purpose in reading</a:t>
            </a:r>
          </a:p>
          <a:p>
            <a:r>
              <a:rPr lang="en-US" sz="2800" dirty="0" smtClean="0"/>
              <a:t>Seeing ideas in a text as being interconnected</a:t>
            </a:r>
          </a:p>
          <a:p>
            <a:r>
              <a:rPr lang="en-US" sz="2800" dirty="0" smtClean="0"/>
              <a:t>Looking for and understanding systems of meaning</a:t>
            </a:r>
          </a:p>
          <a:p>
            <a:r>
              <a:rPr lang="en-US" sz="2800" dirty="0" smtClean="0"/>
              <a:t>Engaging in a text while reading</a:t>
            </a:r>
          </a:p>
          <a:p>
            <a:r>
              <a:rPr lang="en-US" sz="2800" dirty="0" smtClean="0"/>
              <a:t>Getting beyond “surface” reading or skimming</a:t>
            </a:r>
          </a:p>
          <a:p>
            <a:r>
              <a:rPr lang="en-US" sz="2800" dirty="0" smtClean="0"/>
              <a:t>Formulating questions and seeking answers to the questions while reading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962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interact with a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900" dirty="0" smtClean="0"/>
              <a:t>Chunk the text</a:t>
            </a:r>
          </a:p>
          <a:p>
            <a:r>
              <a:rPr lang="en-US" sz="3900" dirty="0" smtClean="0"/>
              <a:t>Underline and circle…with a purpose</a:t>
            </a:r>
          </a:p>
          <a:p>
            <a:r>
              <a:rPr lang="en-US" sz="3900" dirty="0" smtClean="0"/>
              <a:t>Left margin: what is the author SAYING?</a:t>
            </a:r>
          </a:p>
          <a:p>
            <a:r>
              <a:rPr lang="en-US" sz="3900" dirty="0" smtClean="0"/>
              <a:t>Right margin: dig deeper into a text</a:t>
            </a:r>
          </a:p>
          <a:p>
            <a:r>
              <a:rPr lang="en-US" sz="3900" dirty="0" smtClean="0"/>
              <a:t>Ask questions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0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 the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Avoid being overwhelmed</a:t>
            </a:r>
          </a:p>
          <a:p>
            <a:r>
              <a:rPr lang="en-US" sz="4400" dirty="0" smtClean="0"/>
              <a:t>Break it up into smaller sections by drawing a horizontal line between paragraphs to divide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9013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Underline and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Underline and circle specific items</a:t>
            </a:r>
          </a:p>
          <a:p>
            <a:r>
              <a:rPr lang="en-US" sz="2800" dirty="0" smtClean="0"/>
              <a:t>Think about your purpose in reading</a:t>
            </a:r>
          </a:p>
          <a:p>
            <a:r>
              <a:rPr lang="en-US" sz="2800" dirty="0" smtClean="0"/>
              <a:t>This changes depending on the text</a:t>
            </a:r>
          </a:p>
          <a:p>
            <a:r>
              <a:rPr lang="en-US" sz="2800" dirty="0" smtClean="0"/>
              <a:t>For example, when reading an argument, you may want to circle the claims – when reading a poem, you may want to underline the imagery</a:t>
            </a:r>
          </a:p>
          <a:p>
            <a:r>
              <a:rPr lang="en-US" sz="2800" dirty="0" smtClean="0"/>
              <a:t>Ask your teacher what he or she wants you to focus on and underline/circle that</a:t>
            </a:r>
          </a:p>
        </p:txBody>
      </p:sp>
    </p:spTree>
    <p:extLst>
      <p:ext uri="{BB962C8B-B14F-4D97-AF65-F5344CB8AC3E}">
        <p14:creationId xmlns:p14="http://schemas.microsoft.com/office/powerpoint/2010/main" val="31224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margin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Summarize each chunk</a:t>
            </a:r>
          </a:p>
          <a:p>
            <a:r>
              <a:rPr lang="en-US" sz="3600" dirty="0" smtClean="0"/>
              <a:t>Main idea(s)/key point(s)</a:t>
            </a:r>
          </a:p>
          <a:p>
            <a:r>
              <a:rPr lang="en-US" sz="3600" dirty="0" smtClean="0"/>
              <a:t>These can usually be found if they are repeated</a:t>
            </a:r>
          </a:p>
          <a:p>
            <a:r>
              <a:rPr lang="en-US" sz="3600" dirty="0" smtClean="0"/>
              <a:t>Try for 10 words of less summaries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17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178</TotalTime>
  <Words>496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Apothecary</vt:lpstr>
      <vt:lpstr>Close and Critical READING</vt:lpstr>
      <vt:lpstr>Definition</vt:lpstr>
      <vt:lpstr>Effective Readers</vt:lpstr>
      <vt:lpstr>Micro-reading</vt:lpstr>
      <vt:lpstr>Assists with…</vt:lpstr>
      <vt:lpstr>Ways to interact with a text</vt:lpstr>
      <vt:lpstr>Chunk the text</vt:lpstr>
      <vt:lpstr>Underline and circle</vt:lpstr>
      <vt:lpstr>Left margin</vt:lpstr>
      <vt:lpstr>Right margin</vt:lpstr>
      <vt:lpstr>Ask questions</vt:lpstr>
      <vt:lpstr>More about asking questions</vt:lpstr>
      <vt:lpstr>Still more about asking questions</vt:lpstr>
    </vt:vector>
  </TitlesOfParts>
  <Company>Steeleville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Close and Critical READING</dc:title>
  <dc:creator>Michelle Mohr</dc:creator>
  <cp:lastModifiedBy>Michelle Mohr</cp:lastModifiedBy>
  <cp:revision>3</cp:revision>
  <dcterms:created xsi:type="dcterms:W3CDTF">2015-08-27T14:27:42Z</dcterms:created>
  <dcterms:modified xsi:type="dcterms:W3CDTF">2015-08-27T17:25:46Z</dcterms:modified>
</cp:coreProperties>
</file>