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5" autoAdjust="0"/>
    <p:restoredTop sz="87018" autoAdjust="0"/>
  </p:normalViewPr>
  <p:slideViewPr>
    <p:cSldViewPr>
      <p:cViewPr varScale="1">
        <p:scale>
          <a:sx n="58" d="100"/>
          <a:sy n="58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F04D7-B75B-4E38-8676-3517816863B2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E0AAB-30FD-41C1-955B-E4B07F4C83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FB7E-7841-4082-8911-CCFF39319B47}" type="datetimeFigureOut">
              <a:rPr lang="en-US" smtClean="0"/>
              <a:pPr/>
              <a:t>3/3/2011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3CA1BF9-50BF-4588-A466-26FDEB3C60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FB7E-7841-4082-8911-CCFF39319B47}" type="datetimeFigureOut">
              <a:rPr lang="en-US" smtClean="0"/>
              <a:pPr/>
              <a:t>3/3/2011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1BF9-50BF-4588-A466-26FDEB3C60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FB7E-7841-4082-8911-CCFF39319B47}" type="datetimeFigureOut">
              <a:rPr lang="en-US" smtClean="0"/>
              <a:pPr/>
              <a:t>3/3/2011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1BF9-50BF-4588-A466-26FDEB3C60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FB7E-7841-4082-8911-CCFF39319B47}" type="datetimeFigureOut">
              <a:rPr lang="en-US" smtClean="0"/>
              <a:pPr/>
              <a:t>3/3/2011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3CA1BF9-50BF-4588-A466-26FDEB3C60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FB7E-7841-4082-8911-CCFF39319B47}" type="datetimeFigureOut">
              <a:rPr lang="en-US" smtClean="0"/>
              <a:pPr/>
              <a:t>3/3/2011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1BF9-50BF-4588-A466-26FDEB3C60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FB7E-7841-4082-8911-CCFF39319B47}" type="datetimeFigureOut">
              <a:rPr lang="en-US" smtClean="0"/>
              <a:pPr/>
              <a:t>3/3/2011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1BF9-50BF-4588-A466-26FDEB3C60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FB7E-7841-4082-8911-CCFF39319B47}" type="datetimeFigureOut">
              <a:rPr lang="en-US" smtClean="0"/>
              <a:pPr/>
              <a:t>3/3/2011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3CA1BF9-50BF-4588-A466-26FDEB3C60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FB7E-7841-4082-8911-CCFF39319B47}" type="datetimeFigureOut">
              <a:rPr lang="en-US" smtClean="0"/>
              <a:pPr/>
              <a:t>3/3/2011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1BF9-50BF-4588-A466-26FDEB3C60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FB7E-7841-4082-8911-CCFF39319B47}" type="datetimeFigureOut">
              <a:rPr lang="en-US" smtClean="0"/>
              <a:pPr/>
              <a:t>3/3/2011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1BF9-50BF-4588-A466-26FDEB3C60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FB7E-7841-4082-8911-CCFF39319B47}" type="datetimeFigureOut">
              <a:rPr lang="en-US" smtClean="0"/>
              <a:pPr/>
              <a:t>3/3/2011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1BF9-50BF-4588-A466-26FDEB3C60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FB7E-7841-4082-8911-CCFF39319B47}" type="datetimeFigureOut">
              <a:rPr lang="en-US" smtClean="0"/>
              <a:pPr/>
              <a:t>3/3/2011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1BF9-50BF-4588-A466-26FDEB3C60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93EFB7E-7841-4082-8911-CCFF39319B47}" type="datetimeFigureOut">
              <a:rPr lang="en-US" smtClean="0"/>
              <a:pPr/>
              <a:t>3/3/2011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3CA1BF9-50BF-4588-A466-26FDEB3C60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proposals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strong &amp; clear claim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Demonstrate that your proposal will address the problem and how</a:t>
            </a:r>
          </a:p>
          <a:p>
            <a:r>
              <a:rPr lang="en-US" dirty="0" smtClean="0"/>
              <a:t>Prove that your proposal is feasible. </a:t>
            </a:r>
            <a:endParaRPr lang="en-US" dirty="0" smtClean="0"/>
          </a:p>
          <a:p>
            <a:pPr lvl="1"/>
            <a:r>
              <a:rPr lang="en-US" dirty="0" smtClean="0"/>
              <a:t>Present </a:t>
            </a:r>
            <a:r>
              <a:rPr lang="en-US" dirty="0" smtClean="0"/>
              <a:t>evidence from similar cases</a:t>
            </a:r>
          </a:p>
          <a:p>
            <a:pPr lvl="1"/>
            <a:r>
              <a:rPr lang="en-US" dirty="0" smtClean="0"/>
              <a:t>From personal experience</a:t>
            </a:r>
          </a:p>
          <a:p>
            <a:pPr lvl="1"/>
            <a:r>
              <a:rPr lang="en-US" dirty="0" smtClean="0"/>
              <a:t>From observational data, etc. </a:t>
            </a:r>
            <a:endParaRPr lang="en-US" dirty="0" smtClean="0"/>
          </a:p>
          <a:p>
            <a:pPr algn="ctr">
              <a:buNone/>
            </a:pPr>
            <a:r>
              <a:rPr lang="en-US" sz="2400" dirty="0" smtClean="0"/>
              <a:t>	</a:t>
            </a:r>
            <a:r>
              <a:rPr lang="en-US" sz="2400" u="sng" dirty="0" smtClean="0"/>
              <a:t>This will require creative thinking</a:t>
            </a:r>
            <a:r>
              <a:rPr lang="en-US" sz="2400" dirty="0" smtClean="0"/>
              <a:t>.</a:t>
            </a:r>
          </a:p>
          <a:p>
            <a:r>
              <a:rPr lang="en-US" dirty="0" smtClean="0"/>
              <a:t>Personal experience is persuasive in proposal arguments. 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features of proposals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Description of the problem that needs a solution</a:t>
            </a:r>
          </a:p>
          <a:p>
            <a:r>
              <a:rPr lang="en-US" dirty="0" smtClean="0"/>
              <a:t>A claim that proposes a practice or policy that addresses a problem or need that is oriented toward action</a:t>
            </a:r>
          </a:p>
          <a:p>
            <a:r>
              <a:rPr lang="en-US" dirty="0" smtClean="0"/>
              <a:t>Statements that clearly relate the claim to the problem or need</a:t>
            </a:r>
          </a:p>
          <a:p>
            <a:r>
              <a:rPr lang="en-US" dirty="0" smtClean="0"/>
              <a:t>Evidence that the proposal will effectively address the need or solve the problem and that it’s workable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proposals?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Implies that some action should take place</a:t>
            </a:r>
          </a:p>
          <a:p>
            <a:r>
              <a:rPr lang="en-US" dirty="0" smtClean="0"/>
              <a:t>Suggests that there are sound reasons why it should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i="1" dirty="0" smtClean="0"/>
              <a:t> </a:t>
            </a:r>
            <a:r>
              <a:rPr lang="en-US" dirty="0" smtClean="0"/>
              <a:t>should do 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because of </a:t>
            </a:r>
            <a:r>
              <a:rPr lang="en-US" i="1" dirty="0" smtClean="0">
                <a:solidFill>
                  <a:srgbClr val="FF0000"/>
                </a:solidFill>
              </a:rPr>
              <a:t>C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proposals?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686800" cy="4708525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i="1" dirty="0" smtClean="0"/>
              <a:t> </a:t>
            </a:r>
            <a:r>
              <a:rPr lang="en-US" dirty="0" smtClean="0"/>
              <a:t>should do 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because of </a:t>
            </a:r>
            <a:r>
              <a:rPr lang="en-US" i="1" dirty="0" smtClean="0">
                <a:solidFill>
                  <a:srgbClr val="FF0000"/>
                </a:solidFill>
              </a:rPr>
              <a:t>C</a:t>
            </a:r>
          </a:p>
          <a:p>
            <a:pPr algn="ctr"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pPr>
              <a:lnSpc>
                <a:spcPct val="260000"/>
              </a:lnSpc>
              <a:buNone/>
            </a:pPr>
            <a:r>
              <a:rPr lang="en-US" dirty="0" smtClean="0">
                <a:solidFill>
                  <a:schemeClr val="tx1"/>
                </a:solidFill>
              </a:rPr>
              <a:t>Our student Government   should  endorse the Academic Bill of Rights  because students   should not be punished in</a:t>
            </a:r>
          </a:p>
          <a:p>
            <a:pPr>
              <a:lnSpc>
                <a:spcPct val="260000"/>
              </a:lnSpc>
              <a:buNone/>
            </a:pPr>
            <a:r>
              <a:rPr lang="en-US" dirty="0" smtClean="0">
                <a:solidFill>
                  <a:schemeClr val="tx1"/>
                </a:solidFill>
              </a:rPr>
              <a:t>      their courses for their reasonable political views.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ight Brace 4"/>
          <p:cNvSpPr/>
          <p:nvPr/>
        </p:nvSpPr>
        <p:spPr>
          <a:xfrm rot="16200000">
            <a:off x="6019800" y="76200"/>
            <a:ext cx="381000" cy="4953000"/>
          </a:xfrm>
          <a:prstGeom prst="rightBrace">
            <a:avLst/>
          </a:prstGeom>
          <a:noFill/>
          <a:ln w="158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 rot="16200000">
            <a:off x="2133600" y="1828800"/>
            <a:ext cx="381000" cy="3581400"/>
          </a:xfrm>
          <a:prstGeom prst="rightBrace">
            <a:avLst/>
          </a:prstGeom>
          <a:noFill/>
          <a:ln w="158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 rot="16200000">
            <a:off x="6057900" y="1638300"/>
            <a:ext cx="381000" cy="3962400"/>
          </a:xfrm>
          <a:prstGeom prst="rightBrace">
            <a:avLst>
              <a:gd name="adj1" fmla="val 43172"/>
              <a:gd name="adj2" fmla="val 50000"/>
            </a:avLst>
          </a:prstGeom>
          <a:noFill/>
          <a:ln w="158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 rot="16200000">
            <a:off x="3619500" y="1333500"/>
            <a:ext cx="381000" cy="7010400"/>
          </a:xfrm>
          <a:prstGeom prst="rightBrace">
            <a:avLst/>
          </a:prstGeom>
          <a:noFill/>
          <a:ln w="158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/>
        </p:nvSpPr>
        <p:spPr>
          <a:xfrm rot="16200000">
            <a:off x="1676400" y="914400"/>
            <a:ext cx="381000" cy="3276600"/>
          </a:xfrm>
          <a:prstGeom prst="rightBrace">
            <a:avLst/>
          </a:prstGeom>
          <a:noFill/>
          <a:ln w="158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752600" y="1905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19800" y="1905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09800" y="3124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0" y="30480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657600" y="42672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Kinds of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Proposals about practices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Proposals about policies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 about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Narrower, very local, and concrete</a:t>
            </a:r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The college should allow students to pay tuition on a month-by-month basis.</a:t>
            </a:r>
          </a:p>
          <a:p>
            <a:pPr lvl="1"/>
            <a:r>
              <a:rPr lang="en-US" dirty="0" smtClean="0"/>
              <a:t>San Francisco should erect a more effective suicide-prevention barrier on the Golden Gate Bridge.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 about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Broad plans of actions for major social, political, and economic issues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The state should repeal all English-only legislation.</a:t>
            </a:r>
          </a:p>
          <a:p>
            <a:pPr lvl="1"/>
            <a:r>
              <a:rPr lang="en-US" dirty="0" smtClean="0"/>
              <a:t>The police department should institute a policy to train officers in intercultural communication.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Characterizing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 main characteristics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call for action or response, often in response to a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focus on the future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center on audience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Proposals need to be very strong &amp; clear to be persuasive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Should consist of 3 parts: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Description of 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Proposed solution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Justification of solution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a need or problem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Proposals must address a clearly defined need</a:t>
            </a:r>
          </a:p>
          <a:p>
            <a:r>
              <a:rPr lang="en-US" dirty="0" smtClean="0"/>
              <a:t>Establish the need as one of the first steps in your project</a:t>
            </a:r>
          </a:p>
          <a:p>
            <a:r>
              <a:rPr lang="en-US" dirty="0" smtClean="0"/>
              <a:t>Evoke the need in a particularly effective way (using pathos)</a:t>
            </a:r>
          </a:p>
          <a:p>
            <a:r>
              <a:rPr lang="en-US" dirty="0" smtClean="0"/>
              <a:t>Demonstrate that meeting this need is in the interest to the community at large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1166</TotalTime>
  <Words>356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proposals</vt:lpstr>
      <vt:lpstr>What are proposals?</vt:lpstr>
      <vt:lpstr>What are proposals?</vt:lpstr>
      <vt:lpstr>2 Kinds of proposals</vt:lpstr>
      <vt:lpstr>Proposals about practices</vt:lpstr>
      <vt:lpstr>Proposals about policies</vt:lpstr>
      <vt:lpstr>Characterizing proposals</vt:lpstr>
      <vt:lpstr>Developing proposals</vt:lpstr>
      <vt:lpstr>Define a need or problem  </vt:lpstr>
      <vt:lpstr>Make a strong &amp; clear claim</vt:lpstr>
      <vt:lpstr>Key features of proposals </vt:lpstr>
    </vt:vector>
  </TitlesOfParts>
  <Company>Houston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Everything’s An Argument</dc:title>
  <dc:creator>User</dc:creator>
  <cp:lastModifiedBy>Brandi</cp:lastModifiedBy>
  <cp:revision>108</cp:revision>
  <dcterms:created xsi:type="dcterms:W3CDTF">2011-01-28T00:11:54Z</dcterms:created>
  <dcterms:modified xsi:type="dcterms:W3CDTF">2011-03-04T03:14:58Z</dcterms:modified>
</cp:coreProperties>
</file>